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 id="2147483672" r:id="rId3"/>
    <p:sldMasterId id="2147483696" r:id="rId4"/>
    <p:sldMasterId id="2147483708" r:id="rId5"/>
    <p:sldMasterId id="2147483720" r:id="rId6"/>
    <p:sldMasterId id="2147483732" r:id="rId7"/>
  </p:sldMasterIdLst>
  <p:notesMasterIdLst>
    <p:notesMasterId r:id="rId62"/>
  </p:notesMasterIdLst>
  <p:handoutMasterIdLst>
    <p:handoutMasterId r:id="rId63"/>
  </p:handoutMasterIdLst>
  <p:sldIdLst>
    <p:sldId id="630" r:id="rId8"/>
    <p:sldId id="535" r:id="rId9"/>
    <p:sldId id="536" r:id="rId10"/>
    <p:sldId id="365" r:id="rId11"/>
    <p:sldId id="566" r:id="rId12"/>
    <p:sldId id="567" r:id="rId13"/>
    <p:sldId id="569" r:id="rId14"/>
    <p:sldId id="571" r:id="rId15"/>
    <p:sldId id="572" r:id="rId16"/>
    <p:sldId id="573" r:id="rId17"/>
    <p:sldId id="577" r:id="rId18"/>
    <p:sldId id="627" r:id="rId19"/>
    <p:sldId id="628" r:id="rId20"/>
    <p:sldId id="578" r:id="rId21"/>
    <p:sldId id="597" r:id="rId22"/>
    <p:sldId id="598" r:id="rId23"/>
    <p:sldId id="599" r:id="rId24"/>
    <p:sldId id="600" r:id="rId25"/>
    <p:sldId id="575" r:id="rId26"/>
    <p:sldId id="636" r:id="rId27"/>
    <p:sldId id="574" r:id="rId28"/>
    <p:sldId id="439" r:id="rId29"/>
    <p:sldId id="525" r:id="rId30"/>
    <p:sldId id="524" r:id="rId31"/>
    <p:sldId id="614" r:id="rId32"/>
    <p:sldId id="492" r:id="rId33"/>
    <p:sldId id="493" r:id="rId34"/>
    <p:sldId id="523" r:id="rId35"/>
    <p:sldId id="613" r:id="rId36"/>
    <p:sldId id="496" r:id="rId37"/>
    <p:sldId id="529" r:id="rId38"/>
    <p:sldId id="494" r:id="rId39"/>
    <p:sldId id="531" r:id="rId40"/>
    <p:sldId id="497" r:id="rId41"/>
    <p:sldId id="629" r:id="rId42"/>
    <p:sldId id="631" r:id="rId43"/>
    <p:sldId id="458" r:id="rId44"/>
    <p:sldId id="610" r:id="rId45"/>
    <p:sldId id="611" r:id="rId46"/>
    <p:sldId id="591" r:id="rId47"/>
    <p:sldId id="592" r:id="rId48"/>
    <p:sldId id="615" r:id="rId49"/>
    <p:sldId id="618" r:id="rId50"/>
    <p:sldId id="634" r:id="rId51"/>
    <p:sldId id="632" r:id="rId52"/>
    <p:sldId id="633" r:id="rId53"/>
    <p:sldId id="622" r:id="rId54"/>
    <p:sldId id="623" r:id="rId55"/>
    <p:sldId id="624" r:id="rId56"/>
    <p:sldId id="625" r:id="rId57"/>
    <p:sldId id="626" r:id="rId58"/>
    <p:sldId id="635" r:id="rId59"/>
    <p:sldId id="607" r:id="rId60"/>
    <p:sldId id="608" r:id="rId61"/>
  </p:sldIdLst>
  <p:sldSz cx="9144000" cy="6858000" type="screen4x3"/>
  <p:notesSz cx="6765925" cy="9867900"/>
  <p:defaultTextStyle>
    <a:defPPr>
      <a:defRPr lang="en-US"/>
    </a:defPPr>
    <a:lvl1pPr algn="ctr"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1pPr>
    <a:lvl2pPr marL="457200" algn="ctr"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2pPr>
    <a:lvl3pPr marL="914400" algn="ctr"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3pPr>
    <a:lvl4pPr marL="1371600" algn="ctr"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4pPr>
    <a:lvl5pPr marL="1828800" algn="ctr"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5pPr>
    <a:lvl6pPr marL="2286000" algn="l" defTabSz="914400" rtl="0" eaLnBrk="1" latinLnBrk="0" hangingPunct="1">
      <a:defRPr sz="2400" kern="1200">
        <a:solidFill>
          <a:schemeClr val="tx1"/>
        </a:solidFill>
        <a:latin typeface="Arial" charset="0"/>
        <a:ea typeface="ＭＳ Ｐゴシック" pitchFamily="-1" charset="-128"/>
        <a:cs typeface="+mn-cs"/>
      </a:defRPr>
    </a:lvl6pPr>
    <a:lvl7pPr marL="2743200" algn="l" defTabSz="914400" rtl="0" eaLnBrk="1" latinLnBrk="0" hangingPunct="1">
      <a:defRPr sz="2400" kern="1200">
        <a:solidFill>
          <a:schemeClr val="tx1"/>
        </a:solidFill>
        <a:latin typeface="Arial" charset="0"/>
        <a:ea typeface="ＭＳ Ｐゴシック" pitchFamily="-1" charset="-128"/>
        <a:cs typeface="+mn-cs"/>
      </a:defRPr>
    </a:lvl7pPr>
    <a:lvl8pPr marL="3200400" algn="l" defTabSz="914400" rtl="0" eaLnBrk="1" latinLnBrk="0" hangingPunct="1">
      <a:defRPr sz="2400" kern="1200">
        <a:solidFill>
          <a:schemeClr val="tx1"/>
        </a:solidFill>
        <a:latin typeface="Arial" charset="0"/>
        <a:ea typeface="ＭＳ Ｐゴシック" pitchFamily="-1" charset="-128"/>
        <a:cs typeface="+mn-cs"/>
      </a:defRPr>
    </a:lvl8pPr>
    <a:lvl9pPr marL="3657600" algn="l" defTabSz="914400" rtl="0" eaLnBrk="1" latinLnBrk="0" hangingPunct="1">
      <a:defRPr sz="2400" kern="1200">
        <a:solidFill>
          <a:schemeClr val="tx1"/>
        </a:solidFill>
        <a:latin typeface="Arial" charset="0"/>
        <a:ea typeface="ＭＳ Ｐゴシック" pitchFamily="-1"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CC"/>
    <a:srgbClr val="008080"/>
    <a:srgbClr val="336699"/>
    <a:srgbClr val="33CCCC"/>
    <a:srgbClr val="C0C0C0"/>
    <a:srgbClr val="FF0000"/>
    <a:srgbClr val="000000"/>
    <a:srgbClr val="FFFFCC"/>
    <a:srgbClr val="66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37" autoAdjust="0"/>
    <p:restoredTop sz="86911" autoAdjust="0"/>
  </p:normalViewPr>
  <p:slideViewPr>
    <p:cSldViewPr>
      <p:cViewPr varScale="1">
        <p:scale>
          <a:sx n="71" d="100"/>
          <a:sy n="71" d="100"/>
        </p:scale>
        <p:origin x="43"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631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handoutMaster" Target="handoutMasters/handout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slide" Target="slides/slide54.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tableStyles" Target="tableStyle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 Id="rId4" Type="http://schemas.openxmlformats.org/officeDocument/2006/relationships/image" Target="../media/image2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5.wmf"/><Relationship Id="rId1" Type="http://schemas.openxmlformats.org/officeDocument/2006/relationships/image" Target="../media/image65.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55.wmf"/><Relationship Id="rId7" Type="http://schemas.openxmlformats.org/officeDocument/2006/relationships/image" Target="../media/image113.wmf"/><Relationship Id="rId2" Type="http://schemas.openxmlformats.org/officeDocument/2006/relationships/image" Target="../media/image109.wmf"/><Relationship Id="rId1" Type="http://schemas.openxmlformats.org/officeDocument/2006/relationships/image" Target="../media/image108.wmf"/><Relationship Id="rId6" Type="http://schemas.openxmlformats.org/officeDocument/2006/relationships/image" Target="../media/image112.wmf"/><Relationship Id="rId5" Type="http://schemas.openxmlformats.org/officeDocument/2006/relationships/image" Target="../media/image111.wmf"/><Relationship Id="rId4" Type="http://schemas.openxmlformats.org/officeDocument/2006/relationships/image" Target="../media/image11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 Id="rId6" Type="http://schemas.openxmlformats.org/officeDocument/2006/relationships/image" Target="../media/image57.wmf"/><Relationship Id="rId5" Type="http://schemas.openxmlformats.org/officeDocument/2006/relationships/image" Target="../media/image56.wmf"/><Relationship Id="rId4" Type="http://schemas.openxmlformats.org/officeDocument/2006/relationships/image" Target="../media/image55.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image" Target="../media/image65.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54.wmf"/><Relationship Id="rId1" Type="http://schemas.openxmlformats.org/officeDocument/2006/relationships/image" Target="../media/image55.wmf"/><Relationship Id="rId4" Type="http://schemas.openxmlformats.org/officeDocument/2006/relationships/image" Target="../media/image5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11998" cy="457494"/>
          </a:xfrm>
          <a:prstGeom prst="rect">
            <a:avLst/>
          </a:prstGeom>
          <a:noFill/>
          <a:ln w="9525">
            <a:noFill/>
            <a:miter lim="800000"/>
            <a:headEnd/>
            <a:tailEnd/>
          </a:ln>
          <a:effectLst/>
        </p:spPr>
        <p:txBody>
          <a:bodyPr vert="horz" wrap="none" lIns="91678" tIns="45839" rIns="91678" bIns="45839" numCol="1" anchor="ctr" anchorCtr="0" compatLnSpc="1">
            <a:prstTxWarp prst="textNoShape">
              <a:avLst/>
            </a:prstTxWarp>
          </a:bodyPr>
          <a:lstStyle>
            <a:lvl1pPr algn="l">
              <a:defRPr sz="1200">
                <a:latin typeface="Arial" pitchFamily="-1" charset="0"/>
                <a:ea typeface="+mn-ea"/>
                <a:cs typeface="+mn-cs"/>
              </a:defRPr>
            </a:lvl1pPr>
          </a:lstStyle>
          <a:p>
            <a:pPr>
              <a:defRPr/>
            </a:pPr>
            <a:endParaRPr lang="en-GB"/>
          </a:p>
        </p:txBody>
      </p:sp>
      <p:sp>
        <p:nvSpPr>
          <p:cNvPr id="27651" name="Rectangle 3"/>
          <p:cNvSpPr>
            <a:spLocks noGrp="1" noChangeArrowheads="1"/>
          </p:cNvSpPr>
          <p:nvPr>
            <p:ph type="dt" sz="quarter" idx="1"/>
          </p:nvPr>
        </p:nvSpPr>
        <p:spPr bwMode="auto">
          <a:xfrm>
            <a:off x="3831576" y="0"/>
            <a:ext cx="2911998" cy="457494"/>
          </a:xfrm>
          <a:prstGeom prst="rect">
            <a:avLst/>
          </a:prstGeom>
          <a:noFill/>
          <a:ln w="9525">
            <a:noFill/>
            <a:miter lim="800000"/>
            <a:headEnd/>
            <a:tailEnd/>
          </a:ln>
          <a:effectLst/>
        </p:spPr>
        <p:txBody>
          <a:bodyPr vert="horz" wrap="none" lIns="91678" tIns="45839" rIns="91678" bIns="45839" numCol="1" anchor="ctr" anchorCtr="0" compatLnSpc="1">
            <a:prstTxWarp prst="textNoShape">
              <a:avLst/>
            </a:prstTxWarp>
          </a:bodyPr>
          <a:lstStyle>
            <a:lvl1pPr algn="r">
              <a:defRPr sz="1200">
                <a:latin typeface="Arial" pitchFamily="-1" charset="0"/>
                <a:ea typeface="+mn-ea"/>
                <a:cs typeface="+mn-cs"/>
              </a:defRPr>
            </a:lvl1pPr>
          </a:lstStyle>
          <a:p>
            <a:pPr>
              <a:defRPr/>
            </a:pPr>
            <a:endParaRPr lang="en-GB"/>
          </a:p>
        </p:txBody>
      </p:sp>
      <p:sp>
        <p:nvSpPr>
          <p:cNvPr id="27652" name="Rectangle 4"/>
          <p:cNvSpPr>
            <a:spLocks noGrp="1" noChangeArrowheads="1"/>
          </p:cNvSpPr>
          <p:nvPr>
            <p:ph type="ftr" sz="quarter" idx="2"/>
          </p:nvPr>
        </p:nvSpPr>
        <p:spPr bwMode="auto">
          <a:xfrm>
            <a:off x="0" y="9378635"/>
            <a:ext cx="2911998" cy="457494"/>
          </a:xfrm>
          <a:prstGeom prst="rect">
            <a:avLst/>
          </a:prstGeom>
          <a:noFill/>
          <a:ln w="9525">
            <a:noFill/>
            <a:miter lim="800000"/>
            <a:headEnd/>
            <a:tailEnd/>
          </a:ln>
          <a:effectLst/>
        </p:spPr>
        <p:txBody>
          <a:bodyPr vert="horz" wrap="none" lIns="91678" tIns="45839" rIns="91678" bIns="45839" numCol="1" anchor="b" anchorCtr="0" compatLnSpc="1">
            <a:prstTxWarp prst="textNoShape">
              <a:avLst/>
            </a:prstTxWarp>
          </a:bodyPr>
          <a:lstStyle>
            <a:lvl1pPr algn="l">
              <a:defRPr sz="1200">
                <a:latin typeface="Arial" pitchFamily="-1" charset="0"/>
                <a:ea typeface="+mn-ea"/>
                <a:cs typeface="+mn-cs"/>
              </a:defRPr>
            </a:lvl1pPr>
          </a:lstStyle>
          <a:p>
            <a:pPr>
              <a:defRPr/>
            </a:pPr>
            <a:endParaRPr lang="en-GB"/>
          </a:p>
        </p:txBody>
      </p:sp>
      <p:sp>
        <p:nvSpPr>
          <p:cNvPr id="27653" name="Rectangle 5"/>
          <p:cNvSpPr>
            <a:spLocks noGrp="1" noChangeArrowheads="1"/>
          </p:cNvSpPr>
          <p:nvPr>
            <p:ph type="sldNum" sz="quarter" idx="3"/>
          </p:nvPr>
        </p:nvSpPr>
        <p:spPr bwMode="auto">
          <a:xfrm>
            <a:off x="3831576" y="9378635"/>
            <a:ext cx="2911998" cy="457494"/>
          </a:xfrm>
          <a:prstGeom prst="rect">
            <a:avLst/>
          </a:prstGeom>
          <a:noFill/>
          <a:ln w="9525">
            <a:noFill/>
            <a:miter lim="800000"/>
            <a:headEnd/>
            <a:tailEnd/>
          </a:ln>
          <a:effectLst/>
        </p:spPr>
        <p:txBody>
          <a:bodyPr vert="horz" wrap="none" lIns="91678" tIns="45839" rIns="91678" bIns="45839" numCol="1" anchor="b" anchorCtr="0" compatLnSpc="1">
            <a:prstTxWarp prst="textNoShape">
              <a:avLst/>
            </a:prstTxWarp>
          </a:bodyPr>
          <a:lstStyle>
            <a:lvl1pPr algn="r">
              <a:defRPr sz="1200"/>
            </a:lvl1pPr>
          </a:lstStyle>
          <a:p>
            <a:fld id="{E7E6CB01-CD51-4E1D-84A3-83111DDB4246}" type="slidenum">
              <a:rPr lang="en-GB"/>
              <a:pPr/>
              <a:t>‹nr.›</a:t>
            </a:fld>
            <a:endParaRPr lang="en-GB"/>
          </a:p>
        </p:txBody>
      </p:sp>
    </p:spTree>
    <p:extLst>
      <p:ext uri="{BB962C8B-B14F-4D97-AF65-F5344CB8AC3E}">
        <p14:creationId xmlns:p14="http://schemas.microsoft.com/office/powerpoint/2010/main" val="3453645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658" name="Rectangle 2"/>
          <p:cNvSpPr>
            <a:spLocks noGrp="1" noChangeArrowheads="1"/>
          </p:cNvSpPr>
          <p:nvPr>
            <p:ph type="hdr" sz="quarter"/>
          </p:nvPr>
        </p:nvSpPr>
        <p:spPr bwMode="auto">
          <a:xfrm>
            <a:off x="0" y="0"/>
            <a:ext cx="2931156" cy="494031"/>
          </a:xfrm>
          <a:prstGeom prst="rect">
            <a:avLst/>
          </a:prstGeom>
          <a:noFill/>
          <a:ln w="9525">
            <a:noFill/>
            <a:miter lim="800000"/>
            <a:headEnd/>
            <a:tailEnd/>
          </a:ln>
          <a:effectLst/>
        </p:spPr>
        <p:txBody>
          <a:bodyPr vert="horz" wrap="square" lIns="91678" tIns="45839" rIns="91678" bIns="45839" numCol="1" anchor="t" anchorCtr="0" compatLnSpc="1">
            <a:prstTxWarp prst="textNoShape">
              <a:avLst/>
            </a:prstTxWarp>
          </a:bodyPr>
          <a:lstStyle>
            <a:lvl1pPr algn="l">
              <a:defRPr sz="1200">
                <a:latin typeface="Arial" pitchFamily="-1" charset="0"/>
                <a:cs typeface="ＭＳ Ｐゴシック" pitchFamily="-1" charset="-128"/>
              </a:defRPr>
            </a:lvl1pPr>
          </a:lstStyle>
          <a:p>
            <a:pPr>
              <a:defRPr/>
            </a:pPr>
            <a:endParaRPr lang="nl-NL"/>
          </a:p>
        </p:txBody>
      </p:sp>
      <p:sp>
        <p:nvSpPr>
          <p:cNvPr id="70659" name="Rectangle 3"/>
          <p:cNvSpPr>
            <a:spLocks noGrp="1" noChangeArrowheads="1"/>
          </p:cNvSpPr>
          <p:nvPr>
            <p:ph type="dt" idx="1"/>
          </p:nvPr>
        </p:nvSpPr>
        <p:spPr bwMode="auto">
          <a:xfrm>
            <a:off x="3833173" y="0"/>
            <a:ext cx="2931156" cy="494031"/>
          </a:xfrm>
          <a:prstGeom prst="rect">
            <a:avLst/>
          </a:prstGeom>
          <a:noFill/>
          <a:ln w="9525">
            <a:noFill/>
            <a:miter lim="800000"/>
            <a:headEnd/>
            <a:tailEnd/>
          </a:ln>
          <a:effectLst/>
        </p:spPr>
        <p:txBody>
          <a:bodyPr vert="horz" wrap="square" lIns="91678" tIns="45839" rIns="91678" bIns="45839" numCol="1" anchor="t" anchorCtr="0" compatLnSpc="1">
            <a:prstTxWarp prst="textNoShape">
              <a:avLst/>
            </a:prstTxWarp>
          </a:bodyPr>
          <a:lstStyle>
            <a:lvl1pPr algn="r">
              <a:defRPr sz="1200"/>
            </a:lvl1pPr>
          </a:lstStyle>
          <a:p>
            <a:fld id="{3B65CF97-E9DB-42CD-A91F-3A0CE1AD1411}" type="datetime1">
              <a:rPr lang="nl-NL"/>
              <a:pPr/>
              <a:t>21-4-2022</a:t>
            </a:fld>
            <a:endParaRPr lang="nl-NL"/>
          </a:p>
        </p:txBody>
      </p:sp>
      <p:sp>
        <p:nvSpPr>
          <p:cNvPr id="14340" name="Rectangle 4"/>
          <p:cNvSpPr>
            <a:spLocks noGrp="1" noRot="1" noChangeAspect="1" noChangeArrowheads="1" noTextEdit="1"/>
          </p:cNvSpPr>
          <p:nvPr>
            <p:ph type="sldImg" idx="2"/>
          </p:nvPr>
        </p:nvSpPr>
        <p:spPr bwMode="auto">
          <a:xfrm>
            <a:off x="915988" y="739775"/>
            <a:ext cx="4933950" cy="3700463"/>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0661" name="Rectangle 5"/>
          <p:cNvSpPr>
            <a:spLocks noGrp="1" noChangeArrowheads="1"/>
          </p:cNvSpPr>
          <p:nvPr>
            <p:ph type="body" sz="quarter" idx="3"/>
          </p:nvPr>
        </p:nvSpPr>
        <p:spPr bwMode="auto">
          <a:xfrm>
            <a:off x="676913" y="4687730"/>
            <a:ext cx="5412101" cy="4439919"/>
          </a:xfrm>
          <a:prstGeom prst="rect">
            <a:avLst/>
          </a:prstGeom>
          <a:noFill/>
          <a:ln w="9525">
            <a:noFill/>
            <a:miter lim="800000"/>
            <a:headEnd/>
            <a:tailEnd/>
          </a:ln>
          <a:effectLst/>
        </p:spPr>
        <p:txBody>
          <a:bodyPr vert="horz" wrap="square" lIns="91678" tIns="45839" rIns="91678" bIns="45839" numCol="1" anchor="t" anchorCtr="0" compatLnSpc="1">
            <a:prstTxWarp prst="textNoShape">
              <a:avLst/>
            </a:prstTxWarp>
          </a:bodyPr>
          <a:lstStyle/>
          <a:p>
            <a:pPr lvl="0"/>
            <a:r>
              <a:rPr lang="nl-NL" noProof="0"/>
              <a:t>Click to edit Master text styles</a:t>
            </a:r>
          </a:p>
          <a:p>
            <a:pPr lvl="1"/>
            <a:r>
              <a:rPr lang="nl-NL" noProof="0"/>
              <a:t>Second level</a:t>
            </a:r>
          </a:p>
          <a:p>
            <a:pPr lvl="2"/>
            <a:r>
              <a:rPr lang="nl-NL" noProof="0"/>
              <a:t>Third level</a:t>
            </a:r>
          </a:p>
          <a:p>
            <a:pPr lvl="3"/>
            <a:r>
              <a:rPr lang="nl-NL" noProof="0"/>
              <a:t>Fourth level</a:t>
            </a:r>
          </a:p>
          <a:p>
            <a:pPr lvl="4"/>
            <a:r>
              <a:rPr lang="nl-NL" noProof="0"/>
              <a:t>Fifth level</a:t>
            </a:r>
          </a:p>
        </p:txBody>
      </p:sp>
      <p:sp>
        <p:nvSpPr>
          <p:cNvPr id="70662" name="Rectangle 6"/>
          <p:cNvSpPr>
            <a:spLocks noGrp="1" noChangeArrowheads="1"/>
          </p:cNvSpPr>
          <p:nvPr>
            <p:ph type="ftr" sz="quarter" idx="4"/>
          </p:nvPr>
        </p:nvSpPr>
        <p:spPr bwMode="auto">
          <a:xfrm>
            <a:off x="0" y="9372282"/>
            <a:ext cx="2931156" cy="494031"/>
          </a:xfrm>
          <a:prstGeom prst="rect">
            <a:avLst/>
          </a:prstGeom>
          <a:noFill/>
          <a:ln w="9525">
            <a:noFill/>
            <a:miter lim="800000"/>
            <a:headEnd/>
            <a:tailEnd/>
          </a:ln>
          <a:effectLst/>
        </p:spPr>
        <p:txBody>
          <a:bodyPr vert="horz" wrap="square" lIns="91678" tIns="45839" rIns="91678" bIns="45839" numCol="1" anchor="b" anchorCtr="0" compatLnSpc="1">
            <a:prstTxWarp prst="textNoShape">
              <a:avLst/>
            </a:prstTxWarp>
          </a:bodyPr>
          <a:lstStyle>
            <a:lvl1pPr algn="l">
              <a:defRPr sz="1200">
                <a:latin typeface="Arial" pitchFamily="-1" charset="0"/>
                <a:cs typeface="ＭＳ Ｐゴシック" pitchFamily="-1" charset="-128"/>
              </a:defRPr>
            </a:lvl1pPr>
          </a:lstStyle>
          <a:p>
            <a:pPr>
              <a:defRPr/>
            </a:pPr>
            <a:endParaRPr lang="nl-NL"/>
          </a:p>
        </p:txBody>
      </p:sp>
      <p:sp>
        <p:nvSpPr>
          <p:cNvPr id="70663" name="Rectangle 7"/>
          <p:cNvSpPr>
            <a:spLocks noGrp="1" noChangeArrowheads="1"/>
          </p:cNvSpPr>
          <p:nvPr>
            <p:ph type="sldNum" sz="quarter" idx="5"/>
          </p:nvPr>
        </p:nvSpPr>
        <p:spPr bwMode="auto">
          <a:xfrm>
            <a:off x="3833173" y="9372282"/>
            <a:ext cx="2931156" cy="494031"/>
          </a:xfrm>
          <a:prstGeom prst="rect">
            <a:avLst/>
          </a:prstGeom>
          <a:noFill/>
          <a:ln w="9525">
            <a:noFill/>
            <a:miter lim="800000"/>
            <a:headEnd/>
            <a:tailEnd/>
          </a:ln>
          <a:effectLst/>
        </p:spPr>
        <p:txBody>
          <a:bodyPr vert="horz" wrap="square" lIns="91678" tIns="45839" rIns="91678" bIns="45839" numCol="1" anchor="b" anchorCtr="0" compatLnSpc="1">
            <a:prstTxWarp prst="textNoShape">
              <a:avLst/>
            </a:prstTxWarp>
          </a:bodyPr>
          <a:lstStyle>
            <a:lvl1pPr algn="r">
              <a:defRPr sz="1200"/>
            </a:lvl1pPr>
          </a:lstStyle>
          <a:p>
            <a:fld id="{48A5F122-85B6-4B10-858E-494F47006E3E}" type="slidenum">
              <a:rPr lang="nl-NL"/>
              <a:pPr/>
              <a:t>‹nr.›</a:t>
            </a:fld>
            <a:endParaRPr lang="nl-NL"/>
          </a:p>
        </p:txBody>
      </p:sp>
    </p:spTree>
    <p:extLst>
      <p:ext uri="{BB962C8B-B14F-4D97-AF65-F5344CB8AC3E}">
        <p14:creationId xmlns:p14="http://schemas.microsoft.com/office/powerpoint/2010/main" val="3929267911"/>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Calibri" pitchFamily="-1" charset="0"/>
        <a:ea typeface="ＭＳ Ｐゴシック" pitchFamily="-1" charset="-128"/>
        <a:cs typeface="ＭＳ Ｐゴシック" pitchFamily="-1" charset="-128"/>
      </a:defRPr>
    </a:lvl1pPr>
    <a:lvl2pPr marL="457200" algn="l" defTabSz="457200" rtl="0" eaLnBrk="0" fontAlgn="base" hangingPunct="0">
      <a:spcBef>
        <a:spcPct val="30000"/>
      </a:spcBef>
      <a:spcAft>
        <a:spcPct val="0"/>
      </a:spcAft>
      <a:defRPr sz="1200" kern="1200">
        <a:solidFill>
          <a:schemeClr val="tx1"/>
        </a:solidFill>
        <a:latin typeface="Calibri" pitchFamily="-1" charset="0"/>
        <a:ea typeface="ＭＳ Ｐゴシック" pitchFamily="-1" charset="-128"/>
        <a:cs typeface="+mn-cs"/>
      </a:defRPr>
    </a:lvl2pPr>
    <a:lvl3pPr marL="914400" algn="l" defTabSz="457200" rtl="0" eaLnBrk="0" fontAlgn="base" hangingPunct="0">
      <a:spcBef>
        <a:spcPct val="30000"/>
      </a:spcBef>
      <a:spcAft>
        <a:spcPct val="0"/>
      </a:spcAft>
      <a:defRPr sz="1200" kern="1200">
        <a:solidFill>
          <a:schemeClr val="tx1"/>
        </a:solidFill>
        <a:latin typeface="Calibri" pitchFamily="-1" charset="0"/>
        <a:ea typeface="ＭＳ Ｐゴシック" pitchFamily="-1" charset="-128"/>
        <a:cs typeface="+mn-cs"/>
      </a:defRPr>
    </a:lvl3pPr>
    <a:lvl4pPr marL="1371600" algn="l" defTabSz="457200" rtl="0" eaLnBrk="0" fontAlgn="base" hangingPunct="0">
      <a:spcBef>
        <a:spcPct val="30000"/>
      </a:spcBef>
      <a:spcAft>
        <a:spcPct val="0"/>
      </a:spcAft>
      <a:defRPr sz="1200" kern="1200">
        <a:solidFill>
          <a:schemeClr val="tx1"/>
        </a:solidFill>
        <a:latin typeface="Calibri" pitchFamily="-1" charset="0"/>
        <a:ea typeface="ＭＳ Ｐゴシック" pitchFamily="-1" charset="-128"/>
        <a:cs typeface="+mn-cs"/>
      </a:defRPr>
    </a:lvl4pPr>
    <a:lvl5pPr marL="1828800" algn="l" defTabSz="457200" rtl="0" eaLnBrk="0" fontAlgn="base" hangingPunct="0">
      <a:spcBef>
        <a:spcPct val="30000"/>
      </a:spcBef>
      <a:spcAft>
        <a:spcPct val="0"/>
      </a:spcAft>
      <a:defRPr sz="1200" kern="1200">
        <a:solidFill>
          <a:schemeClr val="tx1"/>
        </a:solidFill>
        <a:latin typeface="Calibri" pitchFamily="-1" charset="0"/>
        <a:ea typeface="ＭＳ Ｐゴシック" pitchFamily="-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m.wikipedia.org/wiki/Wavepacket"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en.m.wikipedia.org/wiki/Probability_distribution"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m.wikipedia.org/wiki/Wavepacket"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en.m.wikipedia.org/wiki/Probability_distribution"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fisluisabraham.files.wordpress.com/2014/08/krane-k-modern-physics-3ed.pdf"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hyperphysics.phy-astr.gsu.edu/hbase/quantum/hosc4.html#c1"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en.wikipedia.org/wiki/Liquid_nitrogen"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en.wikipedia.org/wiki/Low-voltage_electron_microscope"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fisluisabraham.files.wordpress.com/2014/08/krane-k-modern-physics-3ed.pdf"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fisluisabraham.files.wordpress.com/2014/08/krane-k-modern-physics-3ed.pdf"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Photomultiplier" TargetMode="External"/><Relationship Id="rId13" Type="http://schemas.openxmlformats.org/officeDocument/2006/relationships/hyperlink" Target="http://en.wikipedia.org/wiki/Photoconductivity" TargetMode="External"/><Relationship Id="rId18" Type="http://schemas.openxmlformats.org/officeDocument/2006/relationships/hyperlink" Target="https://nl.wikipedia.org/wiki/Geleidingsband" TargetMode="External"/><Relationship Id="rId3" Type="http://schemas.openxmlformats.org/officeDocument/2006/relationships/hyperlink" Target="https://en.wikipedia.org/wiki/Photoelectric_effect" TargetMode="External"/><Relationship Id="rId7" Type="http://schemas.openxmlformats.org/officeDocument/2006/relationships/hyperlink" Target="https://en.wikipedia.org/wiki/Anode" TargetMode="External"/><Relationship Id="rId12" Type="http://schemas.openxmlformats.org/officeDocument/2006/relationships/hyperlink" Target="http://en.wikipedia.org/wiki/Electrical_resistance" TargetMode="External"/><Relationship Id="rId17" Type="http://schemas.openxmlformats.org/officeDocument/2006/relationships/hyperlink" Target="https://nl.wikipedia.org/w/index.php?title=Verboden_zone&amp;action=edit&amp;redlink=1" TargetMode="External"/><Relationship Id="rId2" Type="http://schemas.openxmlformats.org/officeDocument/2006/relationships/slide" Target="../slides/slide6.xml"/><Relationship Id="rId16" Type="http://schemas.openxmlformats.org/officeDocument/2006/relationships/hyperlink" Target="https://nl.wikipedia.org/wiki/Valentieband" TargetMode="External"/><Relationship Id="rId20" Type="http://schemas.openxmlformats.org/officeDocument/2006/relationships/hyperlink" Target="https://nl.wikipedia.org/wiki/Kristalstructuur" TargetMode="External"/><Relationship Id="rId1" Type="http://schemas.openxmlformats.org/officeDocument/2006/relationships/notesMaster" Target="../notesMasters/notesMaster1.xml"/><Relationship Id="rId6" Type="http://schemas.openxmlformats.org/officeDocument/2006/relationships/hyperlink" Target="https://en.wikipedia.org/wiki/Electron" TargetMode="External"/><Relationship Id="rId11" Type="http://schemas.openxmlformats.org/officeDocument/2006/relationships/hyperlink" Target="http://en.wikipedia.org/wiki/Resistor" TargetMode="External"/><Relationship Id="rId5" Type="http://schemas.openxmlformats.org/officeDocument/2006/relationships/hyperlink" Target="https://en.wikipedia.org/wiki/Photocathode" TargetMode="External"/><Relationship Id="rId15" Type="http://schemas.openxmlformats.org/officeDocument/2006/relationships/hyperlink" Target="https://nl.wikipedia.org/wiki/Elektron" TargetMode="External"/><Relationship Id="rId10" Type="http://schemas.openxmlformats.org/officeDocument/2006/relationships/hyperlink" Target="https://en.wikipedia.org/wiki/Phototube#cite_note-1" TargetMode="External"/><Relationship Id="rId19" Type="http://schemas.openxmlformats.org/officeDocument/2006/relationships/hyperlink" Target="https://nl.wikipedia.org/w/index.php?title=Vrij_elektron&amp;action=edit&amp;redlink=1" TargetMode="External"/><Relationship Id="rId4" Type="http://schemas.openxmlformats.org/officeDocument/2006/relationships/hyperlink" Target="https://en.wikipedia.org/wiki/Photon" TargetMode="External"/><Relationship Id="rId9" Type="http://schemas.openxmlformats.org/officeDocument/2006/relationships/hyperlink" Target="https://en.wikipedia.org/wiki/Microampere" TargetMode="External"/><Relationship Id="rId14" Type="http://schemas.openxmlformats.org/officeDocument/2006/relationships/hyperlink" Target="https://nl.wikipedia.org/wiki/Foton"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en.wikipedia.org/wiki/Compton_scattering#cite_note-taylor_136-9-3"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smtClean="0">
                <a:effectLst/>
              </a:rPr>
              <a:t>In semiconductors like silicon, electrons attached to atoms in the crystal lattice can be mobilized into the conduction band by light or voltage. Berkeley scientists have taken snapshots of this very brief band-gap jump and timed it at 450 </a:t>
            </a:r>
            <a:r>
              <a:rPr lang="en-GB" dirty="0" err="1" smtClean="0">
                <a:effectLst/>
              </a:rPr>
              <a:t>attoseconds</a:t>
            </a:r>
            <a:r>
              <a:rPr lang="en-GB" dirty="0" smtClean="0">
                <a:effectLst/>
              </a:rPr>
              <a:t>.</a:t>
            </a:r>
          </a:p>
          <a:p>
            <a:r>
              <a:rPr lang="nl-NL" dirty="0" smtClean="0">
                <a:latin typeface="Calibri" pitchFamily="34" charset="0"/>
              </a:rPr>
              <a:t>http://www.apptheneum.com/scientists-measure-speedy-electrons-silicon/</a:t>
            </a:r>
          </a:p>
          <a:p>
            <a:endParaRPr lang="nl-NL" dirty="0" smtClean="0">
              <a:latin typeface="Calibri" pitchFamily="34" charset="0"/>
            </a:endParaRPr>
          </a:p>
          <a:p>
            <a:r>
              <a:rPr lang="nl-NL" dirty="0" smtClean="0">
                <a:latin typeface="Calibri" pitchFamily="34" charset="0"/>
              </a:rPr>
              <a:t>http://www.wetenschapsforum.nl/index.php/topic/191709-waarom-zijn-sneeuwkristallen-zo-symmetrisch/</a:t>
            </a:r>
          </a:p>
        </p:txBody>
      </p:sp>
    </p:spTree>
    <p:extLst>
      <p:ext uri="{BB962C8B-B14F-4D97-AF65-F5344CB8AC3E}">
        <p14:creationId xmlns:p14="http://schemas.microsoft.com/office/powerpoint/2010/main" val="17048100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http://www.physik.uni-marburg.de/of/dynamics/wp.html</a:t>
            </a:r>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solidFill>
                  <a:prstClr val="black"/>
                </a:solidFill>
              </a:rPr>
              <a:pPr/>
              <a:t>11</a:t>
            </a:fld>
            <a:endParaRPr lang="nl-NL">
              <a:solidFill>
                <a:prstClr val="black"/>
              </a:solidFill>
            </a:endParaRPr>
          </a:p>
        </p:txBody>
      </p:sp>
    </p:spTree>
    <p:extLst>
      <p:ext uri="{BB962C8B-B14F-4D97-AF65-F5344CB8AC3E}">
        <p14:creationId xmlns:p14="http://schemas.microsoft.com/office/powerpoint/2010/main" val="3978129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effectLst/>
              </a:rPr>
              <a:t>Increasing levels of </a:t>
            </a:r>
            <a:r>
              <a:rPr lang="en-US" dirty="0" err="1" smtClean="0">
                <a:effectLst/>
                <a:hlinkClick r:id="rId3" tooltip="Wavepacket"/>
              </a:rPr>
              <a:t>wavepacket</a:t>
            </a:r>
            <a:r>
              <a:rPr lang="en-US" dirty="0" smtClean="0">
                <a:effectLst/>
              </a:rPr>
              <a:t> localization, meaning the particle has a more localized position.</a:t>
            </a:r>
          </a:p>
          <a:p>
            <a:r>
              <a:rPr lang="en-US" dirty="0" smtClean="0"/>
              <a:t>https://en.m.wikipedia.org/wiki/</a:t>
            </a:r>
            <a:r>
              <a:rPr lang="en-US" dirty="0" err="1" smtClean="0"/>
              <a:t>Schrödinger_equation</a:t>
            </a:r>
            <a:r>
              <a:rPr lang="en-US" dirty="0" smtClean="0"/>
              <a:t>#</a:t>
            </a:r>
          </a:p>
          <a:p>
            <a:r>
              <a:rPr lang="en-US" dirty="0" smtClean="0">
                <a:effectLst/>
              </a:rPr>
              <a:t>Blue: The real part of the wave function. </a:t>
            </a:r>
          </a:p>
          <a:p>
            <a:r>
              <a:rPr lang="en-US" dirty="0" smtClean="0">
                <a:effectLst/>
              </a:rPr>
              <a:t>Red: The </a:t>
            </a:r>
            <a:r>
              <a:rPr lang="en-US" dirty="0" smtClean="0">
                <a:effectLst/>
                <a:hlinkClick r:id="rId4" tooltip="Probability distribution"/>
              </a:rPr>
              <a:t>probability distribution</a:t>
            </a:r>
            <a:r>
              <a:rPr lang="en-US" dirty="0" smtClean="0">
                <a:effectLst/>
              </a:rPr>
              <a:t> of finding the particle with this wave function at a given position.</a:t>
            </a:r>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solidFill>
                  <a:prstClr val="black"/>
                </a:solidFill>
              </a:rPr>
              <a:pPr/>
              <a:t>12</a:t>
            </a:fld>
            <a:endParaRPr lang="nl-NL">
              <a:solidFill>
                <a:prstClr val="black"/>
              </a:solidFill>
            </a:endParaRPr>
          </a:p>
        </p:txBody>
      </p:sp>
    </p:spTree>
    <p:extLst>
      <p:ext uri="{BB962C8B-B14F-4D97-AF65-F5344CB8AC3E}">
        <p14:creationId xmlns:p14="http://schemas.microsoft.com/office/powerpoint/2010/main" val="2183997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effectLst/>
              </a:rPr>
              <a:t>Increasing levels of </a:t>
            </a:r>
            <a:r>
              <a:rPr lang="en-US" dirty="0" err="1" smtClean="0">
                <a:effectLst/>
                <a:hlinkClick r:id="rId3" tooltip="Wavepacket"/>
              </a:rPr>
              <a:t>wavepacket</a:t>
            </a:r>
            <a:r>
              <a:rPr lang="en-US" dirty="0" smtClean="0">
                <a:effectLst/>
              </a:rPr>
              <a:t> localization, meaning the particle has a more localized position.</a:t>
            </a:r>
          </a:p>
          <a:p>
            <a:r>
              <a:rPr lang="en-US" dirty="0" smtClean="0"/>
              <a:t>https://en.m.wikipedia.org/wiki/</a:t>
            </a:r>
            <a:r>
              <a:rPr lang="en-US" dirty="0" err="1" smtClean="0"/>
              <a:t>Schrödinger_equation</a:t>
            </a:r>
            <a:r>
              <a:rPr lang="en-US" dirty="0" smtClean="0"/>
              <a:t>#</a:t>
            </a:r>
          </a:p>
          <a:p>
            <a:r>
              <a:rPr lang="en-US" dirty="0" smtClean="0">
                <a:effectLst/>
              </a:rPr>
              <a:t>Blue: The real part of the wave function. </a:t>
            </a:r>
          </a:p>
          <a:p>
            <a:r>
              <a:rPr lang="en-US" dirty="0" smtClean="0">
                <a:effectLst/>
              </a:rPr>
              <a:t>Red: The </a:t>
            </a:r>
            <a:r>
              <a:rPr lang="en-US" dirty="0" smtClean="0">
                <a:effectLst/>
                <a:hlinkClick r:id="rId4" tooltip="Probability distribution"/>
              </a:rPr>
              <a:t>probability distribution</a:t>
            </a:r>
            <a:r>
              <a:rPr lang="en-US" dirty="0" smtClean="0">
                <a:effectLst/>
              </a:rPr>
              <a:t> of finding the particle with this wave function at a given position.</a:t>
            </a:r>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solidFill>
                  <a:prstClr val="black"/>
                </a:solidFill>
              </a:rPr>
              <a:pPr/>
              <a:t>13</a:t>
            </a:fld>
            <a:endParaRPr lang="nl-NL">
              <a:solidFill>
                <a:prstClr val="black"/>
              </a:solidFill>
            </a:endParaRPr>
          </a:p>
        </p:txBody>
      </p:sp>
    </p:spTree>
    <p:extLst>
      <p:ext uri="{BB962C8B-B14F-4D97-AF65-F5344CB8AC3E}">
        <p14:creationId xmlns:p14="http://schemas.microsoft.com/office/powerpoint/2010/main" val="218399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620194-9E39-4CC7-B233-488A5AC71047}" type="slidenum">
              <a:rPr lang="en-US">
                <a:solidFill>
                  <a:prstClr val="black"/>
                </a:solidFill>
              </a:rPr>
              <a:pPr/>
              <a:t>14</a:t>
            </a:fld>
            <a:endParaRPr lang="en-US">
              <a:solidFill>
                <a:prstClr val="black"/>
              </a:solidFill>
            </a:endParaRPr>
          </a:p>
        </p:txBody>
      </p:sp>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p:txBody>
          <a:bodyPr/>
          <a:lstStyle/>
          <a:p>
            <a:r>
              <a:rPr lang="en-US"/>
              <a:t>Figure 37-29. Standing circular waves for two, three, and five wavelengths on the circumference; </a:t>
            </a:r>
            <a:r>
              <a:rPr lang="en-US" i="1"/>
              <a:t>n</a:t>
            </a:r>
            <a:r>
              <a:rPr lang="en-US"/>
              <a:t>, the number of wavelengths, is also the quantum number.</a:t>
            </a:r>
          </a:p>
        </p:txBody>
      </p:sp>
    </p:spTree>
    <p:extLst>
      <p:ext uri="{BB962C8B-B14F-4D97-AF65-F5344CB8AC3E}">
        <p14:creationId xmlns:p14="http://schemas.microsoft.com/office/powerpoint/2010/main" val="2701252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2A9D1B-C416-4310-816A-3F8A908B9373}" type="slidenum">
              <a:rPr lang="en-US">
                <a:solidFill>
                  <a:prstClr val="black"/>
                </a:solidFill>
              </a:rPr>
              <a:pPr/>
              <a:t>15</a:t>
            </a:fld>
            <a:endParaRPr lang="en-US">
              <a:solidFill>
                <a:prstClr val="black"/>
              </a:solidFill>
            </a:endParaRPr>
          </a:p>
        </p:txBody>
      </p:sp>
      <p:sp>
        <p:nvSpPr>
          <p:cNvPr id="162818" name="Rectangle 2"/>
          <p:cNvSpPr>
            <a:spLocks noGrp="1" noRot="1" noChangeAspect="1" noChangeArrowheads="1" noTextEdit="1"/>
          </p:cNvSpPr>
          <p:nvPr>
            <p:ph type="sldImg"/>
          </p:nvPr>
        </p:nvSpPr>
        <p:spPr>
          <a:ln/>
        </p:spPr>
      </p:sp>
      <p:sp>
        <p:nvSpPr>
          <p:cNvPr id="162819" name="Rectangle 3"/>
          <p:cNvSpPr>
            <a:spLocks noGrp="1" noChangeArrowheads="1"/>
          </p:cNvSpPr>
          <p:nvPr>
            <p:ph type="body" idx="1"/>
          </p:nvPr>
        </p:nvSpPr>
        <p:spPr/>
        <p:txBody>
          <a:bodyPr/>
          <a:lstStyle/>
          <a:p>
            <a:r>
              <a:rPr lang="en-US" dirty="0"/>
              <a:t>Figure 37-20. Emission spectra of the gases (a) atomic hydrogen, (</a:t>
            </a:r>
            <a:r>
              <a:rPr lang="en-US" dirty="0" err="1"/>
              <a:t>b</a:t>
            </a:r>
            <a:r>
              <a:rPr lang="en-US" dirty="0"/>
              <a:t>) helium, and (</a:t>
            </a:r>
            <a:r>
              <a:rPr lang="en-US" dirty="0" err="1"/>
              <a:t>c</a:t>
            </a:r>
            <a:r>
              <a:rPr lang="en-US" dirty="0"/>
              <a:t>) the </a:t>
            </a:r>
            <a:r>
              <a:rPr lang="en-US" i="1" dirty="0"/>
              <a:t>solar absorption </a:t>
            </a:r>
            <a:r>
              <a:rPr lang="en-US" dirty="0"/>
              <a:t>spectrum</a:t>
            </a:r>
            <a:r>
              <a:rPr lang="en-US" dirty="0" smtClean="0"/>
              <a:t>.</a:t>
            </a:r>
          </a:p>
          <a:p>
            <a:r>
              <a:rPr lang="en-US" i="1" dirty="0" smtClean="0"/>
              <a:t>solar absorption </a:t>
            </a:r>
            <a:r>
              <a:rPr lang="en-US" dirty="0" smtClean="0"/>
              <a:t>spectrum: twee</a:t>
            </a:r>
            <a:r>
              <a:rPr lang="en-US" baseline="0" dirty="0" smtClean="0"/>
              <a:t> </a:t>
            </a:r>
            <a:r>
              <a:rPr lang="en-US" baseline="0" dirty="0" err="1" smtClean="0"/>
              <a:t>geioniseerd</a:t>
            </a:r>
            <a:r>
              <a:rPr lang="en-US" dirty="0" smtClean="0"/>
              <a:t> </a:t>
            </a:r>
            <a:r>
              <a:rPr lang="en-US" dirty="0" err="1" smtClean="0"/>
              <a:t>Calciumlijnen</a:t>
            </a:r>
            <a:r>
              <a:rPr lang="en-US" dirty="0" smtClean="0"/>
              <a:t>; beta-</a:t>
            </a:r>
            <a:r>
              <a:rPr lang="en-US" dirty="0" err="1" smtClean="0"/>
              <a:t>lijn</a:t>
            </a:r>
            <a:r>
              <a:rPr lang="en-US" dirty="0" smtClean="0"/>
              <a:t> H (</a:t>
            </a:r>
            <a:r>
              <a:rPr lang="en-US" dirty="0" err="1" smtClean="0"/>
              <a:t>Balmer</a:t>
            </a:r>
            <a:r>
              <a:rPr lang="en-US" baseline="0" dirty="0" smtClean="0"/>
              <a:t> van n=2 </a:t>
            </a:r>
            <a:r>
              <a:rPr lang="en-US" baseline="0" dirty="0" err="1" smtClean="0"/>
              <a:t>naar</a:t>
            </a:r>
            <a:r>
              <a:rPr lang="en-US" baseline="0" dirty="0" smtClean="0"/>
              <a:t> n = 4)</a:t>
            </a:r>
            <a:r>
              <a:rPr lang="en-US" dirty="0" smtClean="0"/>
              <a:t>;  2 NATRIUMLIJNEN; </a:t>
            </a:r>
            <a:r>
              <a:rPr lang="en-US" dirty="0" err="1" smtClean="0"/>
              <a:t>alfa-lijn</a:t>
            </a:r>
            <a:r>
              <a:rPr lang="en-US" dirty="0" smtClean="0"/>
              <a:t> H (</a:t>
            </a:r>
            <a:r>
              <a:rPr lang="en-US" dirty="0" err="1" smtClean="0"/>
              <a:t>Balmer</a:t>
            </a:r>
            <a:r>
              <a:rPr lang="en-US" baseline="0" dirty="0" smtClean="0"/>
              <a:t> van n=2 </a:t>
            </a:r>
            <a:r>
              <a:rPr lang="en-US" baseline="0" dirty="0" err="1" smtClean="0"/>
              <a:t>naar</a:t>
            </a:r>
            <a:r>
              <a:rPr lang="en-US" baseline="0" dirty="0" smtClean="0"/>
              <a:t> n = 3)</a:t>
            </a:r>
            <a:r>
              <a:rPr lang="en-US" dirty="0" smtClean="0"/>
              <a:t>; </a:t>
            </a:r>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err="1" smtClean="0"/>
              <a:t>http://www.tudelft-and-i.com/visible-solar-spectrum.html</a:t>
            </a:r>
            <a:endParaRPr lang="en-US" dirty="0" smtClean="0"/>
          </a:p>
          <a:p>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dirty="0" smtClean="0"/>
              <a:t>Ca II: H-</a:t>
            </a:r>
            <a:r>
              <a:rPr lang="en-US" sz="1200" dirty="0" err="1" smtClean="0"/>
              <a:t>lijn</a:t>
            </a:r>
            <a:r>
              <a:rPr lang="en-US" sz="1200" dirty="0" smtClean="0"/>
              <a:t>: 4s J= ½ 4p J= ½     </a:t>
            </a:r>
            <a:r>
              <a:rPr lang="en-US" sz="1200" dirty="0" err="1" smtClean="0"/>
              <a:t>labda</a:t>
            </a:r>
            <a:r>
              <a:rPr lang="en-US" sz="1200" dirty="0" smtClean="0"/>
              <a:t> = </a:t>
            </a:r>
            <a:r>
              <a:rPr lang="en-US" sz="1200" baseline="0" dirty="0" smtClean="0"/>
              <a:t> </a:t>
            </a:r>
            <a:r>
              <a:rPr lang="en-US" sz="1200" dirty="0" smtClean="0"/>
              <a:t> </a:t>
            </a:r>
            <a:r>
              <a:rPr lang="en-US" dirty="0" smtClean="0"/>
              <a:t>396,84673   nm</a:t>
            </a:r>
            <a:endParaRPr lang="en-US" sz="1200"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dirty="0" smtClean="0"/>
              <a:t>en      K-</a:t>
            </a:r>
            <a:r>
              <a:rPr lang="en-US" sz="1200" dirty="0" err="1" smtClean="0"/>
              <a:t>lijn</a:t>
            </a:r>
            <a:r>
              <a:rPr lang="en-US" sz="1200" dirty="0" smtClean="0"/>
              <a:t>: 4s J= ½ 4p J= 3/2   </a:t>
            </a:r>
            <a:r>
              <a:rPr lang="en-US" sz="1200" dirty="0" err="1" smtClean="0"/>
              <a:t>labda</a:t>
            </a:r>
            <a:r>
              <a:rPr lang="en-US" sz="1200" dirty="0" smtClean="0"/>
              <a:t> = </a:t>
            </a:r>
            <a:r>
              <a:rPr lang="en-US" dirty="0" smtClean="0"/>
              <a:t>393,36614</a:t>
            </a:r>
            <a:r>
              <a:rPr lang="en-US" sz="1200" dirty="0" smtClean="0"/>
              <a:t>    nm</a:t>
            </a:r>
          </a:p>
          <a:p>
            <a:endParaRPr lang="en-US" b="1" dirty="0" smtClean="0"/>
          </a:p>
          <a:p>
            <a:r>
              <a:rPr lang="en-US" dirty="0" err="1" smtClean="0"/>
              <a:t>n</a:t>
            </a:r>
            <a:r>
              <a:rPr lang="en-US" dirty="0" smtClean="0"/>
              <a:t>’ = 2 for the </a:t>
            </a:r>
            <a:r>
              <a:rPr lang="en-US" dirty="0" err="1" smtClean="0"/>
              <a:t>Balmer</a:t>
            </a:r>
            <a:r>
              <a:rPr lang="en-US" dirty="0" smtClean="0"/>
              <a:t> series</a:t>
            </a:r>
          </a:p>
          <a:p>
            <a:r>
              <a:rPr lang="en-US" dirty="0" smtClean="0"/>
              <a:t>beta-</a:t>
            </a:r>
            <a:r>
              <a:rPr lang="en-US" dirty="0" err="1" smtClean="0"/>
              <a:t>lijn</a:t>
            </a:r>
            <a:r>
              <a:rPr lang="en-US" dirty="0" smtClean="0"/>
              <a:t> H; 486 nm </a:t>
            </a:r>
          </a:p>
          <a:p>
            <a:r>
              <a:rPr lang="en-US" dirty="0" smtClean="0"/>
              <a:t>; </a:t>
            </a:r>
            <a:r>
              <a:rPr lang="en-US" dirty="0" err="1" smtClean="0"/>
              <a:t>alfa-lijn</a:t>
            </a:r>
            <a:r>
              <a:rPr lang="en-US" dirty="0" smtClean="0"/>
              <a:t> H</a:t>
            </a:r>
            <a:r>
              <a:rPr lang="en-US" baseline="0" dirty="0" smtClean="0"/>
              <a:t> 656 nm</a:t>
            </a:r>
            <a:r>
              <a:rPr lang="en-US" dirty="0" smtClean="0"/>
              <a:t> </a:t>
            </a:r>
          </a:p>
          <a:p>
            <a:endParaRPr lang="en-US" b="1" dirty="0"/>
          </a:p>
        </p:txBody>
      </p:sp>
    </p:spTree>
    <p:extLst>
      <p:ext uri="{BB962C8B-B14F-4D97-AF65-F5344CB8AC3E}">
        <p14:creationId xmlns:p14="http://schemas.microsoft.com/office/powerpoint/2010/main" val="42004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013098-AEC5-4B45-9912-AFD340A94241}" type="slidenum">
              <a:rPr lang="en-US">
                <a:solidFill>
                  <a:prstClr val="black"/>
                </a:solidFill>
              </a:rPr>
              <a:pPr/>
              <a:t>16</a:t>
            </a:fld>
            <a:endParaRPr lang="en-US">
              <a:solidFill>
                <a:prstClr val="black"/>
              </a:solidFill>
            </a:endParaRPr>
          </a:p>
        </p:txBody>
      </p:sp>
      <p:sp>
        <p:nvSpPr>
          <p:cNvPr id="163842" name="Rectangle 2"/>
          <p:cNvSpPr>
            <a:spLocks noGrp="1" noRot="1" noChangeAspect="1" noChangeArrowheads="1" noTextEdit="1"/>
          </p:cNvSpPr>
          <p:nvPr>
            <p:ph type="sldImg"/>
          </p:nvPr>
        </p:nvSpPr>
        <p:spPr>
          <a:ln/>
        </p:spPr>
      </p:sp>
      <p:sp>
        <p:nvSpPr>
          <p:cNvPr id="163843" name="Rectangle 3"/>
          <p:cNvSpPr>
            <a:spLocks noGrp="1" noChangeArrowheads="1"/>
          </p:cNvSpPr>
          <p:nvPr>
            <p:ph type="body" idx="1"/>
          </p:nvPr>
        </p:nvSpPr>
        <p:spPr/>
        <p:txBody>
          <a:bodyPr/>
          <a:lstStyle/>
          <a:p>
            <a:r>
              <a:rPr lang="en-US" dirty="0"/>
              <a:t>Figure 37-22. Line spectrum of atomic hydrogen. Each series fits the formula 1/</a:t>
            </a:r>
            <a:r>
              <a:rPr lang="el-GR" dirty="0">
                <a:latin typeface="Times New Roman" pitchFamily="18" charset="0"/>
                <a:cs typeface="Times New Roman" pitchFamily="18" charset="0"/>
              </a:rPr>
              <a:t>λ</a:t>
            </a:r>
            <a:r>
              <a:rPr lang="en-US" dirty="0">
                <a:latin typeface="Times New Roman" pitchFamily="18" charset="0"/>
                <a:cs typeface="Times New Roman" pitchFamily="18" charset="0"/>
              </a:rPr>
              <a:t> = R(1/n’</a:t>
            </a:r>
            <a:r>
              <a:rPr lang="en-US" baseline="30000" dirty="0">
                <a:latin typeface="Times New Roman" pitchFamily="18" charset="0"/>
                <a:cs typeface="Times New Roman" pitchFamily="18" charset="0"/>
              </a:rPr>
              <a:t>2</a:t>
            </a:r>
            <a:r>
              <a:rPr lang="en-US" dirty="0">
                <a:latin typeface="Times New Roman" pitchFamily="18" charset="0"/>
                <a:cs typeface="Times New Roman" pitchFamily="18" charset="0"/>
              </a:rPr>
              <a:t> – 1/n</a:t>
            </a:r>
            <a:r>
              <a:rPr lang="en-US" baseline="30000" dirty="0">
                <a:latin typeface="Times New Roman" pitchFamily="18" charset="0"/>
                <a:cs typeface="Times New Roman" pitchFamily="18" charset="0"/>
              </a:rPr>
              <a:t>2</a:t>
            </a:r>
            <a:r>
              <a:rPr lang="en-US" dirty="0">
                <a:latin typeface="Times New Roman" pitchFamily="18" charset="0"/>
                <a:cs typeface="Times New Roman" pitchFamily="18" charset="0"/>
              </a:rPr>
              <a:t>)</a:t>
            </a:r>
            <a:r>
              <a:rPr lang="en-US" dirty="0"/>
              <a:t> where </a:t>
            </a:r>
            <a:r>
              <a:rPr lang="en-US" dirty="0" err="1"/>
              <a:t>n</a:t>
            </a:r>
            <a:r>
              <a:rPr lang="en-US" dirty="0"/>
              <a:t>’ = 1 for the Lyman series, </a:t>
            </a:r>
            <a:r>
              <a:rPr lang="en-US" dirty="0" err="1"/>
              <a:t>n</a:t>
            </a:r>
            <a:r>
              <a:rPr lang="en-US" dirty="0"/>
              <a:t>’ = 2 for the </a:t>
            </a:r>
            <a:r>
              <a:rPr lang="en-US" dirty="0" err="1"/>
              <a:t>Balmer</a:t>
            </a:r>
            <a:r>
              <a:rPr lang="en-US" dirty="0"/>
              <a:t> series, </a:t>
            </a:r>
            <a:r>
              <a:rPr lang="en-US" dirty="0" err="1"/>
              <a:t>n</a:t>
            </a:r>
            <a:r>
              <a:rPr lang="en-US" dirty="0"/>
              <a:t>’ = 3 for the </a:t>
            </a:r>
            <a:r>
              <a:rPr lang="en-US" dirty="0" err="1"/>
              <a:t>Paschen</a:t>
            </a:r>
            <a:r>
              <a:rPr lang="en-US" dirty="0"/>
              <a:t> series, and so on; </a:t>
            </a:r>
            <a:r>
              <a:rPr lang="en-US" i="1" dirty="0" err="1"/>
              <a:t>n</a:t>
            </a:r>
            <a:r>
              <a:rPr lang="en-US" i="1" dirty="0"/>
              <a:t> </a:t>
            </a:r>
            <a:r>
              <a:rPr lang="en-US" dirty="0"/>
              <a:t>can take on all integer values from </a:t>
            </a:r>
            <a:r>
              <a:rPr lang="en-US" dirty="0" err="1"/>
              <a:t>n</a:t>
            </a:r>
            <a:r>
              <a:rPr lang="en-US" dirty="0"/>
              <a:t> = </a:t>
            </a:r>
            <a:r>
              <a:rPr lang="en-US" dirty="0" err="1"/>
              <a:t>n</a:t>
            </a:r>
            <a:r>
              <a:rPr lang="en-US" dirty="0"/>
              <a:t>’ + 1 up to infinity. The only lines in the visible region of the electromagnetic spectrum are part of the </a:t>
            </a:r>
            <a:r>
              <a:rPr lang="en-US" dirty="0" err="1"/>
              <a:t>Balmer</a:t>
            </a:r>
            <a:r>
              <a:rPr lang="en-US" dirty="0"/>
              <a:t> series</a:t>
            </a:r>
            <a:r>
              <a:rPr lang="en-US" dirty="0" smtClean="0"/>
              <a:t>.</a:t>
            </a:r>
          </a:p>
          <a:p>
            <a:endParaRPr lang="en-US" dirty="0" smtClean="0"/>
          </a:p>
          <a:p>
            <a:r>
              <a:rPr lang="en-US" dirty="0" smtClean="0"/>
              <a:t>beta-</a:t>
            </a:r>
            <a:r>
              <a:rPr lang="en-US" dirty="0" err="1" smtClean="0"/>
              <a:t>lijn</a:t>
            </a:r>
            <a:r>
              <a:rPr lang="en-US" dirty="0" smtClean="0"/>
              <a:t> H; 486 nm </a:t>
            </a:r>
          </a:p>
          <a:p>
            <a:r>
              <a:rPr lang="en-US" dirty="0" err="1" smtClean="0"/>
              <a:t>alfa-lijn</a:t>
            </a:r>
            <a:r>
              <a:rPr lang="en-US" dirty="0" smtClean="0"/>
              <a:t> H</a:t>
            </a:r>
            <a:r>
              <a:rPr lang="en-US" baseline="0" dirty="0" smtClean="0"/>
              <a:t> 656 nm</a:t>
            </a:r>
            <a:r>
              <a:rPr lang="en-US" dirty="0" smtClean="0"/>
              <a:t> </a:t>
            </a:r>
            <a:endParaRPr lang="en-US" dirty="0"/>
          </a:p>
        </p:txBody>
      </p:sp>
    </p:spTree>
    <p:extLst>
      <p:ext uri="{BB962C8B-B14F-4D97-AF65-F5344CB8AC3E}">
        <p14:creationId xmlns:p14="http://schemas.microsoft.com/office/powerpoint/2010/main" val="36992978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44976C-0C7C-4CB4-8F33-EEA9FC04D065}" type="slidenum">
              <a:rPr lang="en-US">
                <a:solidFill>
                  <a:prstClr val="black"/>
                </a:solidFill>
              </a:rPr>
              <a:pPr/>
              <a:t>17</a:t>
            </a:fld>
            <a:endParaRPr lang="en-US">
              <a:solidFill>
                <a:prstClr val="black"/>
              </a:solidFill>
            </a:endParaRPr>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r>
              <a:rPr lang="en-US" dirty="0" smtClean="0"/>
              <a:t>Figure 37-24. Electric force (Coulomb’s law) keeps the negative electron in orbit around the positively charged nucleus.</a:t>
            </a:r>
          </a:p>
          <a:p>
            <a:r>
              <a:rPr lang="en-US" dirty="0" err="1" smtClean="0"/>
              <a:t>Bohrmodel</a:t>
            </a:r>
            <a:r>
              <a:rPr lang="en-US" dirty="0" smtClean="0"/>
              <a:t> </a:t>
            </a:r>
            <a:r>
              <a:rPr lang="en-US" dirty="0" err="1" smtClean="0"/>
              <a:t>geeft</a:t>
            </a:r>
            <a:r>
              <a:rPr lang="en-US" dirty="0" smtClean="0"/>
              <a:t> </a:t>
            </a:r>
            <a:r>
              <a:rPr lang="en-US" dirty="0" err="1" smtClean="0"/>
              <a:t>verkeerde</a:t>
            </a:r>
            <a:r>
              <a:rPr lang="en-US" dirty="0" smtClean="0"/>
              <a:t> </a:t>
            </a:r>
            <a:r>
              <a:rPr lang="en-US" dirty="0" err="1" smtClean="0"/>
              <a:t>impulmomenten</a:t>
            </a:r>
            <a:r>
              <a:rPr lang="en-US" dirty="0" smtClean="0"/>
              <a:t>!!!</a:t>
            </a:r>
          </a:p>
          <a:p>
            <a:r>
              <a:rPr lang="en-US" dirty="0" err="1" smtClean="0"/>
              <a:t>Zie</a:t>
            </a:r>
            <a:r>
              <a:rPr lang="en-US" dirty="0" smtClean="0"/>
              <a:t> p. 200</a:t>
            </a:r>
          </a:p>
          <a:p>
            <a:r>
              <a:rPr lang="en-GB" sz="1200" kern="1200" dirty="0" err="1" smtClean="0">
                <a:solidFill>
                  <a:schemeClr val="tx1"/>
                </a:solidFill>
                <a:latin typeface="Calibri" pitchFamily="-1" charset="0"/>
                <a:ea typeface="ＭＳ Ｐゴシック" pitchFamily="-1" charset="-128"/>
                <a:cs typeface="ＭＳ Ｐゴシック" pitchFamily="-1" charset="-128"/>
              </a:rPr>
              <a:t>Ch</a:t>
            </a:r>
            <a:r>
              <a:rPr lang="en-GB" sz="1200" kern="1200" dirty="0" smtClean="0">
                <a:solidFill>
                  <a:schemeClr val="tx1"/>
                </a:solidFill>
                <a:latin typeface="Calibri" pitchFamily="-1" charset="0"/>
                <a:ea typeface="ＭＳ Ｐゴシック" pitchFamily="-1" charset="-128"/>
                <a:cs typeface="ＭＳ Ｐゴシック" pitchFamily="-1" charset="-128"/>
              </a:rPr>
              <a:t> 7 Modern Physics by K. S. </a:t>
            </a:r>
            <a:r>
              <a:rPr lang="en-GB" sz="1200" kern="1200" dirty="0" err="1" smtClean="0">
                <a:solidFill>
                  <a:schemeClr val="tx1"/>
                </a:solidFill>
                <a:latin typeface="Calibri" pitchFamily="-1" charset="0"/>
                <a:ea typeface="ＭＳ Ｐゴシック" pitchFamily="-1" charset="-128"/>
                <a:cs typeface="ＭＳ Ｐゴシック" pitchFamily="-1" charset="-128"/>
              </a:rPr>
              <a:t>Krane</a:t>
            </a:r>
            <a:endParaRPr lang="nl-NL" sz="1200" kern="1200" dirty="0" smtClean="0">
              <a:solidFill>
                <a:schemeClr val="tx1"/>
              </a:solidFill>
              <a:latin typeface="Calibri" pitchFamily="-1" charset="0"/>
              <a:ea typeface="ＭＳ Ｐゴシック" pitchFamily="-1" charset="-128"/>
              <a:cs typeface="ＭＳ Ｐゴシック" pitchFamily="-1" charset="-128"/>
            </a:endParaRPr>
          </a:p>
          <a:p>
            <a:r>
              <a:rPr lang="en-GB" sz="1200" u="sng" kern="1200" dirty="0" smtClean="0">
                <a:solidFill>
                  <a:schemeClr val="tx1"/>
                </a:solidFill>
                <a:latin typeface="Calibri" pitchFamily="-1" charset="0"/>
                <a:ea typeface="ＭＳ Ｐゴシック" pitchFamily="-1" charset="-128"/>
                <a:cs typeface="ＭＳ Ｐゴシック" pitchFamily="-1" charset="-128"/>
                <a:hlinkClick r:id="rId3"/>
              </a:rPr>
              <a:t>https://fisluisabraham.files.wordpress.com/2014/08/krane-k-modern-physics-3ed.pdf</a:t>
            </a:r>
            <a:endParaRPr lang="nl-NL" sz="1200" kern="1200" dirty="0" smtClean="0">
              <a:solidFill>
                <a:schemeClr val="tx1"/>
              </a:solidFill>
              <a:latin typeface="Calibri" pitchFamily="-1" charset="0"/>
              <a:ea typeface="ＭＳ Ｐゴシック" pitchFamily="-1" charset="-128"/>
              <a:cs typeface="ＭＳ Ｐゴシック" pitchFamily="-1" charset="-128"/>
            </a:endParaRPr>
          </a:p>
          <a:p>
            <a:r>
              <a:rPr lang="en-US" dirty="0" smtClean="0"/>
              <a:t>(p. </a:t>
            </a:r>
            <a:r>
              <a:rPr lang="en-US" smtClean="0"/>
              <a:t>215 2</a:t>
            </a:r>
            <a:r>
              <a:rPr lang="en-US" baseline="30000" smtClean="0"/>
              <a:t>nd</a:t>
            </a:r>
            <a:r>
              <a:rPr lang="en-US" baseline="0" smtClean="0"/>
              <a:t> ed.)</a:t>
            </a:r>
            <a:endParaRPr lang="en-US" dirty="0"/>
          </a:p>
        </p:txBody>
      </p:sp>
    </p:spTree>
    <p:extLst>
      <p:ext uri="{BB962C8B-B14F-4D97-AF65-F5344CB8AC3E}">
        <p14:creationId xmlns:p14="http://schemas.microsoft.com/office/powerpoint/2010/main" val="11750411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620194-9E39-4CC7-B233-488A5AC71047}" type="slidenum">
              <a:rPr lang="en-US">
                <a:solidFill>
                  <a:prstClr val="black"/>
                </a:solidFill>
              </a:rPr>
              <a:pPr/>
              <a:t>18</a:t>
            </a:fld>
            <a:endParaRPr lang="en-US">
              <a:solidFill>
                <a:prstClr val="black"/>
              </a:solidFill>
            </a:endParaRPr>
          </a:p>
        </p:txBody>
      </p:sp>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p:txBody>
          <a:bodyPr/>
          <a:lstStyle/>
          <a:p>
            <a:r>
              <a:rPr lang="en-US" dirty="0"/>
              <a:t>Figure 37-29. Standing circular waves for two, three, and five wavelengths on the circumference; </a:t>
            </a:r>
            <a:r>
              <a:rPr lang="en-US" i="1" dirty="0" err="1"/>
              <a:t>n</a:t>
            </a:r>
            <a:r>
              <a:rPr lang="en-US" dirty="0"/>
              <a:t>, the number of wavelengths, is also the quantum number</a:t>
            </a:r>
            <a:r>
              <a:rPr lang="en-US" dirty="0" smtClean="0"/>
              <a:t>.</a:t>
            </a:r>
          </a:p>
          <a:p>
            <a:r>
              <a:rPr lang="en-US" dirty="0" smtClean="0"/>
              <a:t>- 3D: choose:</a:t>
            </a:r>
            <a:r>
              <a:rPr lang="en-US" baseline="0" dirty="0" smtClean="0"/>
              <a:t> mouse –</a:t>
            </a:r>
            <a:r>
              <a:rPr lang="en-US" baseline="0" smtClean="0"/>
              <a:t>&gt; create </a:t>
            </a:r>
            <a:r>
              <a:rPr lang="en-US" baseline="0" dirty="0" smtClean="0"/>
              <a:t>Gaussian</a:t>
            </a:r>
          </a:p>
          <a:p>
            <a:r>
              <a:rPr lang="en-US" baseline="0" dirty="0" smtClean="0"/>
              <a:t>- Make ellipse</a:t>
            </a:r>
            <a:endParaRPr lang="en-US" dirty="0"/>
          </a:p>
        </p:txBody>
      </p:sp>
    </p:spTree>
    <p:extLst>
      <p:ext uri="{BB962C8B-B14F-4D97-AF65-F5344CB8AC3E}">
        <p14:creationId xmlns:p14="http://schemas.microsoft.com/office/powerpoint/2010/main" val="22070864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http://arstechnica.com/science/news/2011/11/the-insanely-weird-quantum-wave-function-might-be-real-after-all.ars</a:t>
            </a:r>
          </a:p>
          <a:p>
            <a:r>
              <a:rPr lang="en-US" dirty="0" smtClean="0"/>
              <a:t>http://www.fark.com/comments/7053721/76269389#c76269389</a:t>
            </a:r>
            <a:endParaRPr lang="en-GB" dirty="0"/>
          </a:p>
        </p:txBody>
      </p:sp>
      <p:sp>
        <p:nvSpPr>
          <p:cNvPr id="4" name="Slide Number Placeholder 3"/>
          <p:cNvSpPr>
            <a:spLocks noGrp="1"/>
          </p:cNvSpPr>
          <p:nvPr>
            <p:ph type="sldNum" sz="quarter" idx="10"/>
          </p:nvPr>
        </p:nvSpPr>
        <p:spPr/>
        <p:txBody>
          <a:bodyPr/>
          <a:lstStyle/>
          <a:p>
            <a:fld id="{48A5F122-85B6-4B10-858E-494F47006E3E}" type="slidenum">
              <a:rPr lang="nl-NL" smtClean="0">
                <a:solidFill>
                  <a:prstClr val="black"/>
                </a:solidFill>
              </a:rPr>
              <a:pPr/>
              <a:t>19</a:t>
            </a:fld>
            <a:endParaRPr lang="nl-NL">
              <a:solidFill>
                <a:prstClr val="black"/>
              </a:solidFill>
            </a:endParaRPr>
          </a:p>
        </p:txBody>
      </p:sp>
    </p:spTree>
    <p:extLst>
      <p:ext uri="{BB962C8B-B14F-4D97-AF65-F5344CB8AC3E}">
        <p14:creationId xmlns:p14="http://schemas.microsoft.com/office/powerpoint/2010/main" val="8963170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620194-9E39-4CC7-B233-488A5AC71047}" type="slidenum">
              <a:rPr lang="en-US">
                <a:solidFill>
                  <a:prstClr val="black"/>
                </a:solidFill>
              </a:rPr>
              <a:pPr/>
              <a:t>20</a:t>
            </a:fld>
            <a:endParaRPr lang="en-US">
              <a:solidFill>
                <a:prstClr val="black"/>
              </a:solidFill>
            </a:endParaRPr>
          </a:p>
        </p:txBody>
      </p:sp>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p:txBody>
          <a:bodyPr/>
          <a:lstStyle/>
          <a:p>
            <a:r>
              <a:rPr lang="en-US" dirty="0" smtClean="0"/>
              <a:t>http://hyperphysics.phy-astr.gsu.edu/hbase/quantum/hosc7.html</a:t>
            </a:r>
          </a:p>
          <a:p>
            <a:endParaRPr lang="en-US" dirty="0" smtClean="0"/>
          </a:p>
          <a:p>
            <a:r>
              <a:rPr lang="en-US" dirty="0" smtClean="0"/>
              <a:t>quantum harmonic oscillator: has a so-called </a:t>
            </a:r>
            <a:r>
              <a:rPr lang="en-US" dirty="0" smtClean="0">
                <a:hlinkClick r:id="rId3"/>
              </a:rPr>
              <a:t>zero-point vibration</a:t>
            </a:r>
            <a:r>
              <a:rPr lang="en-US" dirty="0" smtClean="0"/>
              <a:t>" of the </a:t>
            </a:r>
            <a:r>
              <a:rPr lang="en-US" dirty="0" err="1" smtClean="0"/>
              <a:t>n</a:t>
            </a:r>
            <a:r>
              <a:rPr lang="en-US" dirty="0" smtClean="0"/>
              <a:t>=0 ground state. </a:t>
            </a:r>
          </a:p>
          <a:p>
            <a:r>
              <a:rPr lang="en-US" dirty="0" smtClean="0"/>
              <a:t>In</a:t>
            </a:r>
            <a:r>
              <a:rPr lang="en-US" baseline="0" dirty="0" smtClean="0"/>
              <a:t> a box (quantum well) </a:t>
            </a:r>
            <a:r>
              <a:rPr lang="en-US" baseline="0" dirty="0" err="1" smtClean="0"/>
              <a:t>n</a:t>
            </a:r>
            <a:r>
              <a:rPr lang="en-US" baseline="0" dirty="0" smtClean="0"/>
              <a:t> cannot be zero, </a:t>
            </a:r>
            <a:r>
              <a:rPr lang="en-US" baseline="0" dirty="0" err="1" smtClean="0"/>
              <a:t>sincs</a:t>
            </a:r>
            <a:r>
              <a:rPr lang="en-US" baseline="0" dirty="0" smtClean="0"/>
              <a:t> t</a:t>
            </a:r>
            <a:r>
              <a:rPr lang="en-US" dirty="0" smtClean="0"/>
              <a:t>he energy cannot be exactly zero. </a:t>
            </a:r>
            <a:endParaRPr lang="en-US" dirty="0"/>
          </a:p>
        </p:txBody>
      </p:sp>
    </p:spTree>
    <p:extLst>
      <p:ext uri="{BB962C8B-B14F-4D97-AF65-F5344CB8AC3E}">
        <p14:creationId xmlns:p14="http://schemas.microsoft.com/office/powerpoint/2010/main" val="1237381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38200" lvl="1" indent="-381000" algn="l">
              <a:spcBef>
                <a:spcPct val="20000"/>
              </a:spcBef>
              <a:buFontTx/>
              <a:buChar char="•"/>
            </a:pPr>
            <a:r>
              <a:rPr lang="nl-NL" sz="2000" dirty="0" smtClean="0"/>
              <a:t>Warmtegeleidingscoëfficiënt van metalen</a:t>
            </a:r>
          </a:p>
          <a:p>
            <a:pPr marL="838200" lvl="1" indent="-381000" algn="l">
              <a:spcBef>
                <a:spcPct val="20000"/>
              </a:spcBef>
              <a:buFontTx/>
              <a:buChar char="•"/>
            </a:pPr>
            <a:r>
              <a:rPr lang="nl-NL" sz="2000" dirty="0" smtClean="0"/>
              <a:t>Soortelijke warmte van metalen </a:t>
            </a:r>
          </a:p>
          <a:p>
            <a:endParaRPr lang="en-GB"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3</a:t>
            </a:fld>
            <a:endParaRPr lang="nl-NL"/>
          </a:p>
        </p:txBody>
      </p:sp>
    </p:spTree>
    <p:extLst>
      <p:ext uri="{BB962C8B-B14F-4D97-AF65-F5344CB8AC3E}">
        <p14:creationId xmlns:p14="http://schemas.microsoft.com/office/powerpoint/2010/main" val="124072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620194-9E39-4CC7-B233-488A5AC71047}" type="slidenum">
              <a:rPr lang="en-US">
                <a:solidFill>
                  <a:prstClr val="black"/>
                </a:solidFill>
              </a:rPr>
              <a:pPr/>
              <a:t>21</a:t>
            </a:fld>
            <a:endParaRPr lang="en-US">
              <a:solidFill>
                <a:prstClr val="black"/>
              </a:solidFill>
            </a:endParaRPr>
          </a:p>
        </p:txBody>
      </p:sp>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930300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Calibri" pitchFamily="-1" charset="0"/>
                <a:ea typeface="ＭＳ Ｐゴシック" pitchFamily="-1" charset="-128"/>
                <a:cs typeface="ＭＳ Ｐゴシック" pitchFamily="-1" charset="-128"/>
              </a:rPr>
              <a:t>It is often said that delta </a:t>
            </a:r>
            <a:r>
              <a:rPr lang="en-US" sz="1200" i="1" kern="1200" dirty="0" err="1" smtClean="0">
                <a:solidFill>
                  <a:schemeClr val="tx1"/>
                </a:solidFill>
                <a:latin typeface="Calibri" pitchFamily="-1" charset="0"/>
                <a:ea typeface="ＭＳ Ｐゴシック" pitchFamily="-1" charset="-128"/>
                <a:cs typeface="ＭＳ Ｐゴシック" pitchFamily="-1" charset="-128"/>
              </a:rPr>
              <a:t>p_x</a:t>
            </a:r>
            <a:r>
              <a:rPr lang="en-US" sz="1200" i="1" kern="1200" dirty="0" smtClean="0">
                <a:solidFill>
                  <a:schemeClr val="tx1"/>
                </a:solidFill>
                <a:latin typeface="Calibri" pitchFamily="-1" charset="0"/>
                <a:ea typeface="ＭＳ Ｐゴシック" pitchFamily="-1" charset="-128"/>
                <a:cs typeface="ＭＳ Ｐゴシック" pitchFamily="-1" charset="-128"/>
              </a:rPr>
              <a:t> </a:t>
            </a:r>
            <a:r>
              <a:rPr lang="en-US" sz="1200" kern="1200" dirty="0" smtClean="0">
                <a:solidFill>
                  <a:schemeClr val="tx1"/>
                </a:solidFill>
                <a:latin typeface="Calibri" pitchFamily="-1" charset="0"/>
                <a:ea typeface="ＭＳ Ｐゴシック" pitchFamily="-1" charset="-128"/>
                <a:cs typeface="ＭＳ Ｐゴシック" pitchFamily="-1" charset="-128"/>
              </a:rPr>
              <a:t>gives a measure of the magnitude of the momentum of the particle.</a:t>
            </a: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Calibri" pitchFamily="-1" charset="0"/>
                <a:ea typeface="ＭＳ Ｐゴシック" pitchFamily="-1" charset="-128"/>
                <a:cs typeface="ＭＳ Ｐゴシック" pitchFamily="-1" charset="-128"/>
              </a:rPr>
              <a:t>It is in effect a root-mean-square value of </a:t>
            </a:r>
            <a:r>
              <a:rPr lang="en-US" sz="1200" i="1" kern="1200" dirty="0" err="1" smtClean="0">
                <a:solidFill>
                  <a:schemeClr val="tx1"/>
                </a:solidFill>
                <a:latin typeface="Calibri" pitchFamily="-1" charset="0"/>
                <a:ea typeface="ＭＳ Ｐゴシック" pitchFamily="-1" charset="-128"/>
                <a:cs typeface="ＭＳ Ｐゴシック" pitchFamily="-1" charset="-128"/>
              </a:rPr>
              <a:t>p_x</a:t>
            </a:r>
            <a:r>
              <a:rPr lang="en-US" sz="1200" i="0" kern="1200" dirty="0" smtClean="0">
                <a:solidFill>
                  <a:schemeClr val="tx1"/>
                </a:solidFill>
                <a:latin typeface="Calibri" pitchFamily="-1" charset="0"/>
                <a:ea typeface="ＭＳ Ｐゴシック" pitchFamily="-1" charset="-128"/>
                <a:cs typeface="ＭＳ Ｐゴシック" pitchFamily="-1" charset="-128"/>
              </a:rPr>
              <a:t>,</a:t>
            </a:r>
            <a:r>
              <a:rPr lang="en-US" sz="1200" i="0" kern="1200" baseline="0" dirty="0" smtClean="0">
                <a:solidFill>
                  <a:schemeClr val="tx1"/>
                </a:solidFill>
                <a:latin typeface="Calibri" pitchFamily="-1" charset="0"/>
                <a:ea typeface="ＭＳ Ｐゴシック" pitchFamily="-1" charset="-128"/>
                <a:cs typeface="ＭＳ Ｐゴシック" pitchFamily="-1" charset="-128"/>
              </a:rPr>
              <a:t> which</a:t>
            </a:r>
            <a:r>
              <a:rPr lang="en-US" sz="1200" kern="1200" dirty="0" smtClean="0">
                <a:solidFill>
                  <a:schemeClr val="tx1"/>
                </a:solidFill>
                <a:latin typeface="Calibri" pitchFamily="-1" charset="0"/>
                <a:ea typeface="ＭＳ Ｐゴシック" pitchFamily="-1" charset="-128"/>
                <a:cs typeface="ＭＳ Ｐゴシック" pitchFamily="-1" charset="-128"/>
              </a:rPr>
              <a:t> can be taken to be a rough measure of the magnitude of </a:t>
            </a:r>
            <a:r>
              <a:rPr lang="en-US" sz="1200" i="1" kern="1200" dirty="0" err="1" smtClean="0">
                <a:solidFill>
                  <a:schemeClr val="tx1"/>
                </a:solidFill>
                <a:latin typeface="Calibri" pitchFamily="-1" charset="0"/>
                <a:ea typeface="ＭＳ Ｐゴシック" pitchFamily="-1" charset="-128"/>
                <a:cs typeface="ＭＳ Ｐゴシック" pitchFamily="-1" charset="-128"/>
              </a:rPr>
              <a:t>p_x</a:t>
            </a:r>
            <a:r>
              <a:rPr lang="en-US" sz="1200" kern="1200" dirty="0" smtClean="0">
                <a:solidFill>
                  <a:schemeClr val="tx1"/>
                </a:solidFill>
                <a:latin typeface="Calibri" pitchFamily="-1" charset="0"/>
                <a:ea typeface="ＭＳ Ｐゴシック" pitchFamily="-1" charset="-128"/>
                <a:cs typeface="ＭＳ Ｐゴシック" pitchFamily="-1" charset="-128"/>
              </a:rPr>
              <a:t>. </a:t>
            </a:r>
            <a:endParaRPr lang="en-US" dirty="0" smtClean="0"/>
          </a:p>
          <a:p>
            <a:r>
              <a:rPr lang="en-US" dirty="0" err="1" smtClean="0"/>
              <a:t>Zie</a:t>
            </a:r>
            <a:r>
              <a:rPr lang="en-US" dirty="0" smtClean="0"/>
              <a:t> p. 117 (fig 4.22)</a:t>
            </a:r>
          </a:p>
          <a:p>
            <a:r>
              <a:rPr lang="en-GB" sz="1200" kern="1200" dirty="0" err="1" smtClean="0">
                <a:solidFill>
                  <a:schemeClr val="tx1"/>
                </a:solidFill>
                <a:latin typeface="Calibri" pitchFamily="-1" charset="0"/>
                <a:ea typeface="ＭＳ Ｐゴシック" pitchFamily="-1" charset="-128"/>
                <a:cs typeface="ＭＳ Ｐゴシック" pitchFamily="-1" charset="-128"/>
              </a:rPr>
              <a:t>Ch</a:t>
            </a:r>
            <a:r>
              <a:rPr lang="en-GB" sz="1200" kern="1200" dirty="0" smtClean="0">
                <a:solidFill>
                  <a:schemeClr val="tx1"/>
                </a:solidFill>
                <a:latin typeface="Calibri" pitchFamily="-1" charset="0"/>
                <a:ea typeface="ＭＳ Ｐゴシック" pitchFamily="-1" charset="-128"/>
                <a:cs typeface="ＭＳ Ｐゴシック" pitchFamily="-1" charset="-128"/>
              </a:rPr>
              <a:t> 4.4 Modern Physics by K. S. </a:t>
            </a:r>
            <a:r>
              <a:rPr lang="en-GB" sz="1200" kern="1200" dirty="0" err="1" smtClean="0">
                <a:solidFill>
                  <a:schemeClr val="tx1"/>
                </a:solidFill>
                <a:latin typeface="Calibri" pitchFamily="-1" charset="0"/>
                <a:ea typeface="ＭＳ Ｐゴシック" pitchFamily="-1" charset="-128"/>
                <a:cs typeface="ＭＳ Ｐゴシック" pitchFamily="-1" charset="-128"/>
              </a:rPr>
              <a:t>Krane</a:t>
            </a:r>
            <a:endParaRPr lang="nl-NL" sz="1200" kern="1200" dirty="0" smtClean="0">
              <a:solidFill>
                <a:schemeClr val="tx1"/>
              </a:solidFill>
              <a:latin typeface="Calibri" pitchFamily="-1" charset="0"/>
              <a:ea typeface="ＭＳ Ｐゴシック" pitchFamily="-1" charset="-128"/>
              <a:cs typeface="ＭＳ Ｐゴシック" pitchFamily="-1" charset="-128"/>
            </a:endParaRPr>
          </a:p>
        </p:txBody>
      </p:sp>
      <p:sp>
        <p:nvSpPr>
          <p:cNvPr id="4" name="Slide Number Placeholder 3"/>
          <p:cNvSpPr>
            <a:spLocks noGrp="1"/>
          </p:cNvSpPr>
          <p:nvPr>
            <p:ph type="sldNum" sz="quarter" idx="10"/>
          </p:nvPr>
        </p:nvSpPr>
        <p:spPr/>
        <p:txBody>
          <a:bodyPr/>
          <a:lstStyle/>
          <a:p>
            <a:fld id="{48A5F122-85B6-4B10-858E-494F47006E3E}" type="slidenum">
              <a:rPr lang="nl-NL" smtClean="0"/>
              <a:pPr/>
              <a:t>23</a:t>
            </a:fld>
            <a:endParaRPr lang="nl-NL"/>
          </a:p>
        </p:txBody>
      </p:sp>
    </p:spTree>
    <p:extLst>
      <p:ext uri="{BB962C8B-B14F-4D97-AF65-F5344CB8AC3E}">
        <p14:creationId xmlns:p14="http://schemas.microsoft.com/office/powerpoint/2010/main" val="26213001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The blue point indicates the position of maximum wave function magnitude, as a visual anchor. It provides a reasonable approximation to the expectation value of position whenever the wave packet contour is more or less symmetric. A closer examination shows that the wave packet is actually changing a bit in size in addition to translating. </a:t>
            </a:r>
          </a:p>
          <a:p>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24</a:t>
            </a:fld>
            <a:endParaRPr lang="nl-NL"/>
          </a:p>
        </p:txBody>
      </p:sp>
    </p:spTree>
    <p:extLst>
      <p:ext uri="{BB962C8B-B14F-4D97-AF65-F5344CB8AC3E}">
        <p14:creationId xmlns:p14="http://schemas.microsoft.com/office/powerpoint/2010/main" val="42506391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The blue point indicates the position of maximum wave function magnitude, as a visual anchor. It provides a reasonable approximation to the expectation value of position whenever the wave packet contour is more or less symmetric. A closer examination shows that the wave packet is actually changing a bit in size in addition to translating. </a:t>
            </a:r>
          </a:p>
          <a:p>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25</a:t>
            </a:fld>
            <a:endParaRPr lang="nl-NL"/>
          </a:p>
        </p:txBody>
      </p:sp>
    </p:spTree>
    <p:extLst>
      <p:ext uri="{BB962C8B-B14F-4D97-AF65-F5344CB8AC3E}">
        <p14:creationId xmlns:p14="http://schemas.microsoft.com/office/powerpoint/2010/main" val="41827321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26</a:t>
            </a:fld>
            <a:endParaRPr lang="nl-NL"/>
          </a:p>
        </p:txBody>
      </p:sp>
    </p:spTree>
    <p:extLst>
      <p:ext uri="{BB962C8B-B14F-4D97-AF65-F5344CB8AC3E}">
        <p14:creationId xmlns:p14="http://schemas.microsoft.com/office/powerpoint/2010/main" val="24868875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black dot on the potential energy line shows the “turning point” where the potential energy becomes equal to the nominal energy of the wave packet. </a:t>
            </a:r>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27</a:t>
            </a:fld>
            <a:endParaRPr lang="nl-NL"/>
          </a:p>
        </p:txBody>
      </p:sp>
    </p:spTree>
    <p:extLst>
      <p:ext uri="{BB962C8B-B14F-4D97-AF65-F5344CB8AC3E}">
        <p14:creationId xmlns:p14="http://schemas.microsoft.com/office/powerpoint/2010/main" val="25671246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28</a:t>
            </a:fld>
            <a:endParaRPr lang="nl-NL"/>
          </a:p>
        </p:txBody>
      </p:sp>
    </p:spTree>
    <p:extLst>
      <p:ext uri="{BB962C8B-B14F-4D97-AF65-F5344CB8AC3E}">
        <p14:creationId xmlns:p14="http://schemas.microsoft.com/office/powerpoint/2010/main" val="19034477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effectLst/>
              </a:rPr>
              <a:t>Atomic Force Microscopy (AFM) </a:t>
            </a:r>
          </a:p>
          <a:p>
            <a:r>
              <a:rPr lang="en-GB" dirty="0" smtClean="0">
                <a:effectLst/>
              </a:rPr>
              <a:t>SEM and TEM images of a </a:t>
            </a:r>
            <a:r>
              <a:rPr lang="en-GB" dirty="0" err="1" smtClean="0">
                <a:effectLst/>
              </a:rPr>
              <a:t>micromachined</a:t>
            </a:r>
            <a:r>
              <a:rPr lang="en-GB" dirty="0" smtClean="0">
                <a:effectLst/>
              </a:rPr>
              <a:t> silicon cantilever with an integrated tip pointing in the [001] crystal direction.</a:t>
            </a:r>
          </a:p>
          <a:p>
            <a:r>
              <a:rPr lang="en-GB" dirty="0" smtClean="0"/>
              <a:t>http://www2.warwick.ac.uk/fac/sci/physics/current/postgraduate/regs/mpags/ex5/techniques/structural/afm/</a:t>
            </a:r>
          </a:p>
          <a:p>
            <a:endParaRPr lang="en-GB" dirty="0" smtClean="0"/>
          </a:p>
          <a:p>
            <a:r>
              <a:rPr lang="en-US" b="1" dirty="0" smtClean="0"/>
              <a:t>scanning electron microscope</a:t>
            </a:r>
            <a:r>
              <a:rPr lang="en-US" dirty="0" smtClean="0"/>
              <a:t> (</a:t>
            </a:r>
            <a:r>
              <a:rPr lang="en-US" b="1" dirty="0" smtClean="0"/>
              <a:t>SEM</a:t>
            </a:r>
            <a:r>
              <a:rPr lang="en-US" dirty="0" smtClean="0"/>
              <a:t>):</a:t>
            </a:r>
            <a:r>
              <a:rPr lang="en-US" baseline="0" dirty="0" smtClean="0"/>
              <a:t> cantilever near a </a:t>
            </a:r>
            <a:r>
              <a:rPr lang="en-US" dirty="0" smtClean="0"/>
              <a:t>house fly compound eye</a:t>
            </a:r>
          </a:p>
          <a:p>
            <a:r>
              <a:rPr lang="en-US" i="1" dirty="0" smtClean="0"/>
              <a:t>Transmission electron microscopy</a:t>
            </a:r>
            <a:r>
              <a:rPr lang="en-US" dirty="0" smtClean="0"/>
              <a:t> (TEM) </a:t>
            </a:r>
          </a:p>
          <a:p>
            <a:r>
              <a:rPr lang="en-US" dirty="0" smtClean="0"/>
              <a:t>High quality samples will have a thickness that is comparable to the mean free path of the electrons that travel through the samples, which may be only a few tens of nanometers. </a:t>
            </a:r>
          </a:p>
          <a:p>
            <a:endParaRPr lang="en-US" dirty="0" smtClean="0"/>
          </a:p>
          <a:p>
            <a:r>
              <a:rPr lang="en-US" dirty="0" smtClean="0"/>
              <a:t>Preparation of TEM specimens is specific to the material under analysis and the desired information to obtain from the specimen. </a:t>
            </a:r>
          </a:p>
          <a:p>
            <a:r>
              <a:rPr lang="en-US" dirty="0" smtClean="0"/>
              <a:t>samples may be held at </a:t>
            </a:r>
            <a:r>
              <a:rPr lang="en-US" dirty="0" smtClean="0">
                <a:hlinkClick r:id="rId3" tooltip="Liquid nitrogen"/>
              </a:rPr>
              <a:t>liquid nitrogen</a:t>
            </a:r>
            <a:r>
              <a:rPr lang="en-US" dirty="0" smtClean="0"/>
              <a:t> temperatures after embedding in vitreous ice.</a:t>
            </a:r>
          </a:p>
          <a:p>
            <a:r>
              <a:rPr lang="en-US" dirty="0" smtClean="0"/>
              <a:t>A </a:t>
            </a:r>
            <a:r>
              <a:rPr lang="en-US" dirty="0" smtClean="0">
                <a:hlinkClick r:id="rId4" tooltip="Low-voltage electron microscope"/>
              </a:rPr>
              <a:t>low-voltage electron microscope</a:t>
            </a:r>
            <a:r>
              <a:rPr lang="en-US" dirty="0" smtClean="0"/>
              <a:t> (LVEM) is operated at relatively low electron accelerating voltage between 5–25 kV. </a:t>
            </a:r>
            <a:endParaRPr lang="en-GB"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29</a:t>
            </a:fld>
            <a:endParaRPr lang="nl-NL"/>
          </a:p>
        </p:txBody>
      </p:sp>
    </p:spTree>
    <p:extLst>
      <p:ext uri="{BB962C8B-B14F-4D97-AF65-F5344CB8AC3E}">
        <p14:creationId xmlns:p14="http://schemas.microsoft.com/office/powerpoint/2010/main" val="32364375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17872F-82B2-42F2-905C-48498534A5D9}" type="slidenum">
              <a:rPr lang="en-US">
                <a:solidFill>
                  <a:prstClr val="black"/>
                </a:solidFill>
              </a:rPr>
              <a:pPr/>
              <a:t>31</a:t>
            </a:fld>
            <a:endParaRPr lang="en-US">
              <a:solidFill>
                <a:prstClr val="black"/>
              </a:solidFill>
            </a:endParaRPr>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r>
              <a:rPr lang="en-US"/>
              <a:t>Figure 38-8. Possible energy levels for a particle in a box with perfectly rigid walls (infinite square well potential).</a:t>
            </a:r>
          </a:p>
          <a:p>
            <a:r>
              <a:rPr lang="en-US"/>
              <a:t>Figure 38-9. Wave functions corresponding to the quantum number </a:t>
            </a:r>
            <a:r>
              <a:rPr lang="en-US" i="1"/>
              <a:t>n </a:t>
            </a:r>
            <a:r>
              <a:rPr lang="en-US"/>
              <a:t>being 1, 2, 3 and 10 for a particle confined to a rigid box.</a:t>
            </a:r>
          </a:p>
          <a:p>
            <a:r>
              <a:rPr lang="en-US"/>
              <a:t>Figure 38-10. The probability distribution for a particle in a rigid box for the states with n = 1, 2, 3, and 10.</a:t>
            </a:r>
          </a:p>
        </p:txBody>
      </p:sp>
    </p:spTree>
    <p:extLst>
      <p:ext uri="{BB962C8B-B14F-4D97-AF65-F5344CB8AC3E}">
        <p14:creationId xmlns:p14="http://schemas.microsoft.com/office/powerpoint/2010/main" val="17877900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9B0658-BC12-4FA8-9691-6E8B33A6DAEB}" type="slidenum">
              <a:rPr lang="en-US">
                <a:solidFill>
                  <a:prstClr val="black"/>
                </a:solidFill>
              </a:rPr>
              <a:pPr/>
              <a:t>33</a:t>
            </a:fld>
            <a:endParaRPr lang="en-US">
              <a:solidFill>
                <a:prstClr val="black"/>
              </a:solidFill>
            </a:endParaRPr>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p:txBody>
          <a:bodyPr/>
          <a:lstStyle/>
          <a:p>
            <a:r>
              <a:rPr lang="en-US"/>
              <a:t>Figure 38-13. The wave functions (a), and probability distributions (b), for the three lowest possible states of a particle in a finite potential well. Each of the </a:t>
            </a:r>
            <a:r>
              <a:rPr lang="el-GR">
                <a:cs typeface="Arial" charset="0"/>
              </a:rPr>
              <a:t>ψ</a:t>
            </a:r>
            <a:r>
              <a:rPr lang="en-US"/>
              <a:t> and |</a:t>
            </a:r>
            <a:r>
              <a:rPr lang="el-GR">
                <a:cs typeface="Arial" charset="0"/>
              </a:rPr>
              <a:t>ψ</a:t>
            </a:r>
            <a:r>
              <a:rPr lang="en-US">
                <a:cs typeface="Arial" charset="0"/>
              </a:rPr>
              <a:t>|</a:t>
            </a:r>
            <a:r>
              <a:rPr lang="en-US" baseline="30000">
                <a:cs typeface="Arial" charset="0"/>
              </a:rPr>
              <a:t>2</a:t>
            </a:r>
            <a:r>
              <a:rPr lang="en-US"/>
              <a:t> curves has been superposed on its energy level (dashed lines) for convenience.</a:t>
            </a:r>
          </a:p>
        </p:txBody>
      </p:sp>
    </p:spTree>
    <p:extLst>
      <p:ext uri="{BB962C8B-B14F-4D97-AF65-F5344CB8AC3E}">
        <p14:creationId xmlns:p14="http://schemas.microsoft.com/office/powerpoint/2010/main" val="1370767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38200" lvl="1" indent="-381000" algn="l">
              <a:spcBef>
                <a:spcPct val="20000"/>
              </a:spcBef>
              <a:buFontTx/>
              <a:buChar char="•"/>
            </a:pPr>
            <a:r>
              <a:rPr lang="nl-NL" sz="2000" dirty="0" smtClean="0"/>
              <a:t>H-atoom</a:t>
            </a:r>
          </a:p>
          <a:p>
            <a:pPr marL="838200" lvl="1" indent="-381000" algn="l">
              <a:spcBef>
                <a:spcPct val="20000"/>
              </a:spcBef>
              <a:buFontTx/>
              <a:buChar char="•"/>
            </a:pPr>
            <a:r>
              <a:rPr lang="nl-NL" sz="2000" dirty="0" smtClean="0"/>
              <a:t>Periodiek systeem</a:t>
            </a:r>
          </a:p>
          <a:p>
            <a:endParaRPr lang="en-GB"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4</a:t>
            </a:fld>
            <a:endParaRPr lang="nl-NL"/>
          </a:p>
        </p:txBody>
      </p:sp>
    </p:spTree>
    <p:extLst>
      <p:ext uri="{BB962C8B-B14F-4D97-AF65-F5344CB8AC3E}">
        <p14:creationId xmlns:p14="http://schemas.microsoft.com/office/powerpoint/2010/main" val="25136921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black dot on the potential energy line shows the “turning point” where the potential energy becomes equal to the nominal energy of the wave packet. </a:t>
            </a:r>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34</a:t>
            </a:fld>
            <a:endParaRPr lang="nl-NL"/>
          </a:p>
        </p:txBody>
      </p:sp>
    </p:spTree>
    <p:extLst>
      <p:ext uri="{BB962C8B-B14F-4D97-AF65-F5344CB8AC3E}">
        <p14:creationId xmlns:p14="http://schemas.microsoft.com/office/powerpoint/2010/main" val="31031377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305AC1-A795-4D5C-8651-B514F2F03292}" type="slidenum">
              <a:rPr lang="en-US">
                <a:solidFill>
                  <a:prstClr val="black"/>
                </a:solidFill>
              </a:rPr>
              <a:pPr/>
              <a:t>36</a:t>
            </a:fld>
            <a:endParaRPr lang="en-US">
              <a:solidFill>
                <a:prstClr val="black"/>
              </a:solidFill>
            </a:endParaRPr>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r>
              <a:rPr lang="en-US" dirty="0"/>
              <a:t>Figure 38-18. Probe tip of a scanning tunneling microscope, as it is moved horizontally, moves up and down to maintain a constant tunneling current, producing an image of the surface</a:t>
            </a:r>
            <a:r>
              <a:rPr lang="en-US" dirty="0" smtClean="0"/>
              <a:t>.</a:t>
            </a:r>
          </a:p>
          <a:p>
            <a:r>
              <a:rPr lang="en-US" sz="1200" kern="1200" dirty="0" smtClean="0">
                <a:solidFill>
                  <a:schemeClr val="tx1"/>
                </a:solidFill>
                <a:latin typeface="Calibri" pitchFamily="-1" charset="0"/>
                <a:ea typeface="ＭＳ Ｐゴシック" pitchFamily="-1" charset="-128"/>
                <a:cs typeface="ＭＳ Ｐゴシック" pitchFamily="-1" charset="-128"/>
              </a:rPr>
              <a:t>Silicon atoms on a surface via scanning tunneling microscopy, STM. </a:t>
            </a:r>
            <a:r>
              <a:rPr lang="en-US" dirty="0" smtClean="0"/>
              <a:t>http://</a:t>
            </a:r>
            <a:r>
              <a:rPr lang="en-US" dirty="0" err="1" smtClean="0"/>
              <a:t>www.exo.net/~pauld/workshops/Atoms.html</a:t>
            </a:r>
            <a:endParaRPr lang="en-US" dirty="0"/>
          </a:p>
        </p:txBody>
      </p:sp>
    </p:spTree>
    <p:extLst>
      <p:ext uri="{BB962C8B-B14F-4D97-AF65-F5344CB8AC3E}">
        <p14:creationId xmlns:p14="http://schemas.microsoft.com/office/powerpoint/2010/main" val="5454456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75CBFC-C36C-4E3D-B3C0-ADFFE2CD6D9B}" type="slidenum">
              <a:rPr lang="en-US">
                <a:solidFill>
                  <a:prstClr val="black"/>
                </a:solidFill>
              </a:rPr>
              <a:pPr/>
              <a:t>38</a:t>
            </a:fld>
            <a:endParaRPr lang="en-US">
              <a:solidFill>
                <a:prstClr val="black"/>
              </a:solidFill>
            </a:endParaRPr>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p:txBody>
          <a:bodyPr/>
          <a:lstStyle/>
          <a:p>
            <a:r>
              <a:rPr lang="en-US" dirty="0"/>
              <a:t>Figure 39-4. When a magnetic field is applied, an n = 3, l = 2 energy level is split into five separate levels, corresponding to the five values of m</a:t>
            </a:r>
            <a:r>
              <a:rPr lang="en-US" baseline="-25000" dirty="0"/>
              <a:t>l</a:t>
            </a:r>
            <a:r>
              <a:rPr lang="en-US" dirty="0"/>
              <a:t> (2, 1, 0, -1, -2). An n = 2, l = 1 level is split into three levels (m</a:t>
            </a:r>
            <a:r>
              <a:rPr lang="en-US" baseline="-25000" dirty="0"/>
              <a:t>l</a:t>
            </a:r>
            <a:r>
              <a:rPr lang="en-US" dirty="0"/>
              <a:t> = 1, 0 , -1). Transitions can occur between levels (not all transitions are shown), with photons of several slightly different frequencies being given off (the Zeeman effect).</a:t>
            </a:r>
          </a:p>
        </p:txBody>
      </p:sp>
    </p:spTree>
    <p:extLst>
      <p:ext uri="{BB962C8B-B14F-4D97-AF65-F5344CB8AC3E}">
        <p14:creationId xmlns:p14="http://schemas.microsoft.com/office/powerpoint/2010/main" val="6829502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dirty="0" smtClean="0">
                <a:solidFill>
                  <a:schemeClr val="tx1"/>
                </a:solidFill>
                <a:latin typeface="Calibri" pitchFamily="-1" charset="0"/>
                <a:ea typeface="ＭＳ Ｐゴシック" pitchFamily="-1" charset="-128"/>
                <a:cs typeface="ＭＳ Ｐゴシック" pitchFamily="-1" charset="-128"/>
              </a:rPr>
              <a:t>Since the angular momenta are quantum operators, they cannot be drawn as vectors like in classical mechanics. Nevertheless, it is common to depict them heuristically in this way. Depicted on the right is a set of states with quantum numbers , and  for the five cones from bottom to top. Since |L|=</a:t>
            </a:r>
            <a:r>
              <a:rPr lang="en-US" sz="1200" kern="1200" dirty="0" err="1" smtClean="0">
                <a:solidFill>
                  <a:schemeClr val="tx1"/>
                </a:solidFill>
                <a:latin typeface="Calibri" pitchFamily="-1" charset="0"/>
                <a:ea typeface="ＭＳ Ｐゴシック" pitchFamily="-1" charset="-128"/>
                <a:cs typeface="ＭＳ Ｐゴシック" pitchFamily="-1" charset="-128"/>
              </a:rPr>
              <a:t>sqrt</a:t>
            </a:r>
            <a:r>
              <a:rPr lang="en-US" sz="1200" kern="1200" dirty="0" smtClean="0">
                <a:solidFill>
                  <a:schemeClr val="tx1"/>
                </a:solidFill>
                <a:latin typeface="Calibri" pitchFamily="-1" charset="0"/>
                <a:ea typeface="ＭＳ Ｐゴシック" pitchFamily="-1" charset="-128"/>
                <a:cs typeface="ＭＳ Ｐゴシック" pitchFamily="-1" charset="-128"/>
              </a:rPr>
              <a:t>(6)* h/ , the vectors are all shown with length </a:t>
            </a:r>
            <a:r>
              <a:rPr lang="en-US" sz="1200" kern="1200" dirty="0" err="1" smtClean="0">
                <a:solidFill>
                  <a:schemeClr val="tx1"/>
                </a:solidFill>
                <a:latin typeface="Calibri" pitchFamily="-1" charset="0"/>
                <a:ea typeface="ＭＳ Ｐゴシック" pitchFamily="-1" charset="-128"/>
                <a:cs typeface="ＭＳ Ｐゴシック" pitchFamily="-1" charset="-128"/>
              </a:rPr>
              <a:t>sqrt</a:t>
            </a:r>
            <a:r>
              <a:rPr lang="en-US" sz="1200" kern="1200" dirty="0" smtClean="0">
                <a:solidFill>
                  <a:schemeClr val="tx1"/>
                </a:solidFill>
                <a:latin typeface="Calibri" pitchFamily="-1" charset="0"/>
                <a:ea typeface="ＭＳ Ｐゴシック" pitchFamily="-1" charset="-128"/>
                <a:cs typeface="ＭＳ Ｐゴシック" pitchFamily="-1" charset="-128"/>
              </a:rPr>
              <a:t>(6)* h/. The rings represent the fact that </a:t>
            </a:r>
            <a:r>
              <a:rPr lang="en-US" sz="1200" kern="1200" dirty="0" err="1" smtClean="0">
                <a:solidFill>
                  <a:schemeClr val="tx1"/>
                </a:solidFill>
                <a:latin typeface="Calibri" pitchFamily="-1" charset="0"/>
                <a:ea typeface="ＭＳ Ｐゴシック" pitchFamily="-1" charset="-128"/>
                <a:cs typeface="ＭＳ Ｐゴシック" pitchFamily="-1" charset="-128"/>
              </a:rPr>
              <a:t>Lz</a:t>
            </a:r>
            <a:r>
              <a:rPr lang="en-US" sz="1200" kern="1200" dirty="0" smtClean="0">
                <a:solidFill>
                  <a:schemeClr val="tx1"/>
                </a:solidFill>
                <a:latin typeface="Calibri" pitchFamily="-1" charset="0"/>
                <a:ea typeface="ＭＳ Ｐゴシック" pitchFamily="-1" charset="-128"/>
                <a:cs typeface="ＭＳ Ｐゴシック" pitchFamily="-1" charset="-128"/>
              </a:rPr>
              <a:t> is known with certainty, but Lx and Ly are unknown; therefore every classical vector with the appropriate length and </a:t>
            </a:r>
            <a:r>
              <a:rPr lang="en-US" sz="1200" i="1" kern="1200" dirty="0" smtClean="0">
                <a:solidFill>
                  <a:schemeClr val="tx1"/>
                </a:solidFill>
                <a:latin typeface="Calibri" pitchFamily="-1" charset="0"/>
                <a:ea typeface="ＭＳ Ｐゴシック" pitchFamily="-1" charset="-128"/>
                <a:cs typeface="ＭＳ Ｐゴシック" pitchFamily="-1" charset="-128"/>
              </a:rPr>
              <a:t>z-component is drawn, forming a cone. The expected value of the angular momentum for a given ensemble of systems in the quantum state characterized by</a:t>
            </a:r>
            <a:r>
              <a:rPr lang="en-US" sz="1200" i="1" kern="1200" baseline="0" dirty="0" smtClean="0">
                <a:solidFill>
                  <a:schemeClr val="tx1"/>
                </a:solidFill>
                <a:latin typeface="Calibri" pitchFamily="-1" charset="0"/>
                <a:ea typeface="ＭＳ Ｐゴシック" pitchFamily="-1" charset="-128"/>
                <a:cs typeface="ＭＳ Ｐゴシック" pitchFamily="-1" charset="-128"/>
              </a:rPr>
              <a:t> l</a:t>
            </a:r>
            <a:r>
              <a:rPr lang="en-US" sz="1200" i="1" kern="1200" dirty="0" smtClean="0">
                <a:solidFill>
                  <a:schemeClr val="tx1"/>
                </a:solidFill>
                <a:latin typeface="Calibri" pitchFamily="-1" charset="0"/>
                <a:ea typeface="ＭＳ Ｐゴシック" pitchFamily="-1" charset="-128"/>
                <a:cs typeface="ＭＳ Ｐゴシック" pitchFamily="-1" charset="-128"/>
              </a:rPr>
              <a:t>  and  </a:t>
            </a:r>
            <a:r>
              <a:rPr lang="en-US" sz="1200" i="1" kern="1200" dirty="0" err="1" smtClean="0">
                <a:solidFill>
                  <a:schemeClr val="tx1"/>
                </a:solidFill>
                <a:latin typeface="Calibri" pitchFamily="-1" charset="0"/>
                <a:ea typeface="ＭＳ Ｐゴシック" pitchFamily="-1" charset="-128"/>
                <a:cs typeface="ＭＳ Ｐゴシック" pitchFamily="-1" charset="-128"/>
              </a:rPr>
              <a:t>m_l</a:t>
            </a:r>
            <a:r>
              <a:rPr lang="en-US" sz="1200" i="1" kern="1200" dirty="0" smtClean="0">
                <a:solidFill>
                  <a:schemeClr val="tx1"/>
                </a:solidFill>
                <a:latin typeface="Calibri" pitchFamily="-1" charset="0"/>
                <a:ea typeface="ＭＳ Ｐゴシック" pitchFamily="-1" charset="-128"/>
                <a:cs typeface="ＭＳ Ｐゴシック" pitchFamily="-1" charset="-128"/>
              </a:rPr>
              <a:t> could be somewhere on this cone while it cannot be defined for a single system (since the components of L do not commute with each other). http://en.wikipedia.org/wiki/Angular_momentum_operator#Visual_interpretation</a:t>
            </a:r>
          </a:p>
          <a:p>
            <a:endParaRPr lang="en-US" sz="1200" i="1" kern="1200" dirty="0" smtClean="0">
              <a:solidFill>
                <a:schemeClr val="tx1"/>
              </a:solidFill>
              <a:latin typeface="Calibri" pitchFamily="-1" charset="0"/>
              <a:ea typeface="ＭＳ Ｐゴシック" pitchFamily="-1" charset="-128"/>
              <a:cs typeface="ＭＳ Ｐゴシック" pitchFamily="-1" charset="-128"/>
            </a:endParaRPr>
          </a:p>
          <a:p>
            <a:r>
              <a:rPr lang="en-US" sz="1200" kern="1200" dirty="0" smtClean="0">
                <a:solidFill>
                  <a:schemeClr val="tx1"/>
                </a:solidFill>
                <a:latin typeface="Calibri" pitchFamily="-1" charset="0"/>
                <a:ea typeface="ＭＳ Ｐゴシック" pitchFamily="-1" charset="-128"/>
                <a:cs typeface="ＭＳ Ｐゴシック" pitchFamily="-1" charset="-128"/>
              </a:rPr>
              <a:t>If we know </a:t>
            </a:r>
            <a:r>
              <a:rPr lang="en-US" sz="1200" i="1" kern="1200" dirty="0" err="1" smtClean="0">
                <a:solidFill>
                  <a:schemeClr val="tx1"/>
                </a:solidFill>
                <a:latin typeface="Calibri" pitchFamily="-1" charset="0"/>
                <a:ea typeface="ＭＳ Ｐゴシック" pitchFamily="-1" charset="-128"/>
                <a:cs typeface="ＭＳ Ｐゴシック" pitchFamily="-1" charset="-128"/>
              </a:rPr>
              <a:t>Lz</a:t>
            </a:r>
            <a:r>
              <a:rPr lang="en-US" sz="1200" i="1" kern="1200" dirty="0" smtClean="0">
                <a:solidFill>
                  <a:schemeClr val="tx1"/>
                </a:solidFill>
                <a:latin typeface="Calibri" pitchFamily="-1" charset="0"/>
                <a:ea typeface="ＭＳ Ｐゴシック" pitchFamily="-1" charset="-128"/>
                <a:cs typeface="ＭＳ Ｐゴシック" pitchFamily="-1" charset="-128"/>
              </a:rPr>
              <a:t> </a:t>
            </a:r>
            <a:r>
              <a:rPr lang="en-US" sz="1200" kern="1200" dirty="0" smtClean="0">
                <a:solidFill>
                  <a:schemeClr val="tx1"/>
                </a:solidFill>
                <a:latin typeface="Calibri" pitchFamily="-1" charset="0"/>
                <a:ea typeface="ＭＳ Ｐゴシック" pitchFamily="-1" charset="-128"/>
                <a:cs typeface="ＭＳ Ｐゴシック" pitchFamily="-1" charset="-128"/>
              </a:rPr>
              <a:t>exactly (</a:t>
            </a:r>
            <a:r>
              <a:rPr lang="en-US" sz="1200" i="1" kern="1200" dirty="0" err="1" smtClean="0">
                <a:solidFill>
                  <a:schemeClr val="tx1"/>
                </a:solidFill>
                <a:latin typeface="Calibri" pitchFamily="-1" charset="0"/>
                <a:ea typeface="ＭＳ Ｐゴシック" pitchFamily="-1" charset="-128"/>
                <a:cs typeface="ＭＳ Ｐゴシック" pitchFamily="-1" charset="-128"/>
              </a:rPr>
              <a:t>Lz</a:t>
            </a:r>
            <a:r>
              <a:rPr lang="en-US" sz="1200" i="1" kern="1200" dirty="0" smtClean="0">
                <a:solidFill>
                  <a:schemeClr val="tx1"/>
                </a:solidFill>
                <a:latin typeface="Calibri" pitchFamily="-1" charset="0"/>
                <a:ea typeface="ＭＳ Ｐゴシック" pitchFamily="-1" charset="-128"/>
                <a:cs typeface="ＭＳ Ｐゴシック" pitchFamily="-1" charset="-128"/>
              </a:rPr>
              <a:t> </a:t>
            </a:r>
            <a:r>
              <a:rPr lang="en-US" sz="1200" kern="1200" dirty="0" smtClean="0">
                <a:solidFill>
                  <a:schemeClr val="tx1"/>
                </a:solidFill>
                <a:latin typeface="Calibri" pitchFamily="-1" charset="0"/>
                <a:ea typeface="ＭＳ Ｐゴシック" pitchFamily="-1" charset="-128"/>
                <a:cs typeface="ＭＳ Ｐゴシック" pitchFamily="-1" charset="-128"/>
              </a:rPr>
              <a:t>= 0), then we have no knowledge at all of the angle φ—all values are equally probable. This is equivalent to saying that we know nothing at all about </a:t>
            </a:r>
            <a:r>
              <a:rPr lang="en-US" sz="1200" i="1" kern="1200" dirty="0" smtClean="0">
                <a:solidFill>
                  <a:schemeClr val="tx1"/>
                </a:solidFill>
                <a:latin typeface="Calibri" pitchFamily="-1" charset="0"/>
                <a:ea typeface="ＭＳ Ｐゴシック" pitchFamily="-1" charset="-128"/>
                <a:cs typeface="ＭＳ Ｐゴシック" pitchFamily="-1" charset="-128"/>
              </a:rPr>
              <a:t>Lx </a:t>
            </a:r>
            <a:r>
              <a:rPr lang="en-US" sz="1200" kern="1200" dirty="0" smtClean="0">
                <a:solidFill>
                  <a:schemeClr val="tx1"/>
                </a:solidFill>
                <a:latin typeface="Calibri" pitchFamily="-1" charset="0"/>
                <a:ea typeface="ＭＳ Ｐゴシック" pitchFamily="-1" charset="-128"/>
                <a:cs typeface="ＭＳ Ｐゴシック" pitchFamily="-1" charset="-128"/>
              </a:rPr>
              <a:t>and </a:t>
            </a:r>
            <a:r>
              <a:rPr lang="en-US" sz="1200" i="1" kern="1200" dirty="0" smtClean="0">
                <a:solidFill>
                  <a:schemeClr val="tx1"/>
                </a:solidFill>
                <a:latin typeface="Calibri" pitchFamily="-1" charset="0"/>
                <a:ea typeface="ＭＳ Ｐゴシック" pitchFamily="-1" charset="-128"/>
                <a:cs typeface="ＭＳ Ｐゴシック" pitchFamily="-1" charset="-128"/>
              </a:rPr>
              <a:t>Ly</a:t>
            </a:r>
            <a:r>
              <a:rPr lang="en-US" sz="1200" kern="1200" dirty="0" smtClean="0">
                <a:solidFill>
                  <a:schemeClr val="tx1"/>
                </a:solidFill>
                <a:latin typeface="Calibri" pitchFamily="-1" charset="0"/>
                <a:ea typeface="ＭＳ Ｐゴシック" pitchFamily="-1" charset="-128"/>
                <a:cs typeface="ＭＳ Ｐゴシック" pitchFamily="-1" charset="-128"/>
              </a:rPr>
              <a:t>; whenever one component of </a:t>
            </a:r>
            <a:r>
              <a:rPr lang="en-US" sz="1200" b="1" kern="1200" dirty="0" smtClean="0">
                <a:solidFill>
                  <a:schemeClr val="tx1"/>
                </a:solidFill>
                <a:latin typeface="Calibri" pitchFamily="-1" charset="0"/>
                <a:ea typeface="ＭＳ Ｐゴシック" pitchFamily="-1" charset="-128"/>
                <a:cs typeface="ＭＳ Ｐゴシック" pitchFamily="-1" charset="-128"/>
              </a:rPr>
              <a:t>L</a:t>
            </a:r>
            <a:r>
              <a:rPr lang="en-US" sz="1200" kern="1200" dirty="0" smtClean="0">
                <a:solidFill>
                  <a:schemeClr val="tx1"/>
                </a:solidFill>
                <a:latin typeface="Calibri" pitchFamily="-1" charset="0"/>
                <a:ea typeface="ＭＳ Ｐゴシック" pitchFamily="-1" charset="-128"/>
                <a:cs typeface="ＭＳ Ｐゴシック" pitchFamily="-1" charset="-128"/>
              </a:rPr>
              <a:t> is determined, the other components are completely undetermined. </a:t>
            </a:r>
            <a:endParaRPr lang="en-US" dirty="0" smtClean="0"/>
          </a:p>
          <a:p>
            <a:r>
              <a:rPr lang="en-US" sz="1200" kern="1200" dirty="0" smtClean="0">
                <a:solidFill>
                  <a:schemeClr val="tx1"/>
                </a:solidFill>
                <a:latin typeface="Calibri" pitchFamily="-1" charset="0"/>
                <a:ea typeface="ＭＳ Ｐゴシック" pitchFamily="-1" charset="-128"/>
                <a:cs typeface="ＭＳ Ｐゴシック" pitchFamily="-1" charset="-128"/>
              </a:rPr>
              <a:t>On the other hand, if we try to construct an angular momentum state in which a different component — for example, </a:t>
            </a:r>
            <a:r>
              <a:rPr lang="en-US" sz="1200" i="1" kern="1200" dirty="0" smtClean="0">
                <a:solidFill>
                  <a:schemeClr val="tx1"/>
                </a:solidFill>
                <a:latin typeface="Calibri" pitchFamily="-1" charset="0"/>
                <a:ea typeface="ＭＳ Ｐゴシック" pitchFamily="-1" charset="-128"/>
                <a:cs typeface="ＭＳ Ｐゴシック" pitchFamily="-1" charset="-128"/>
              </a:rPr>
              <a:t>Lx </a:t>
            </a:r>
            <a:r>
              <a:rPr lang="en-US" sz="1200" kern="1200" dirty="0" smtClean="0">
                <a:solidFill>
                  <a:schemeClr val="tx1"/>
                </a:solidFill>
                <a:latin typeface="Calibri" pitchFamily="-1" charset="0"/>
                <a:ea typeface="ＭＳ Ｐゴシック" pitchFamily="-1" charset="-128"/>
                <a:cs typeface="ＭＳ Ｐゴシック" pitchFamily="-1" charset="-128"/>
              </a:rPr>
              <a:t>— is completely specified (so that φ would be known), the state becomes a mixture or superposition of different </a:t>
            </a:r>
            <a:r>
              <a:rPr lang="en-US" sz="1200" i="1" kern="1200" dirty="0" err="1" smtClean="0">
                <a:solidFill>
                  <a:schemeClr val="tx1"/>
                </a:solidFill>
                <a:latin typeface="Calibri" pitchFamily="-1" charset="0"/>
                <a:ea typeface="ＭＳ Ｐゴシック" pitchFamily="-1" charset="-128"/>
                <a:cs typeface="ＭＳ Ｐゴシック" pitchFamily="-1" charset="-128"/>
              </a:rPr>
              <a:t>Lz</a:t>
            </a:r>
            <a:r>
              <a:rPr lang="en-US" sz="1200" i="1" kern="1200" dirty="0" smtClean="0">
                <a:solidFill>
                  <a:schemeClr val="tx1"/>
                </a:solidFill>
                <a:latin typeface="Calibri" pitchFamily="-1" charset="0"/>
                <a:ea typeface="ＭＳ Ｐゴシック" pitchFamily="-1" charset="-128"/>
                <a:cs typeface="ＭＳ Ｐゴシック" pitchFamily="-1" charset="-128"/>
              </a:rPr>
              <a:t> </a:t>
            </a:r>
            <a:r>
              <a:rPr lang="en-US" sz="1200" kern="1200" dirty="0" smtClean="0">
                <a:solidFill>
                  <a:schemeClr val="tx1"/>
                </a:solidFill>
                <a:latin typeface="Calibri" pitchFamily="-1" charset="0"/>
                <a:ea typeface="ＭＳ Ｐゴシック" pitchFamily="-1" charset="-128"/>
                <a:cs typeface="ＭＳ Ｐゴシック" pitchFamily="-1" charset="-128"/>
              </a:rPr>
              <a:t>values. In effect, we can reduce the uncertainty in φ only at the expense of increasing the uncertainty in </a:t>
            </a:r>
            <a:r>
              <a:rPr lang="en-US" sz="1200" i="1" kern="1200" dirty="0" err="1" smtClean="0">
                <a:solidFill>
                  <a:schemeClr val="tx1"/>
                </a:solidFill>
                <a:latin typeface="Calibri" pitchFamily="-1" charset="0"/>
                <a:ea typeface="ＭＳ Ｐゴシック" pitchFamily="-1" charset="-128"/>
                <a:cs typeface="ＭＳ Ｐゴシック" pitchFamily="-1" charset="-128"/>
              </a:rPr>
              <a:t>Lz</a:t>
            </a:r>
            <a:r>
              <a:rPr lang="en-US" sz="1200" kern="1200" dirty="0" smtClean="0">
                <a:solidFill>
                  <a:schemeClr val="tx1"/>
                </a:solidFill>
                <a:latin typeface="Calibri" pitchFamily="-1" charset="0"/>
                <a:ea typeface="ＭＳ Ｐゴシック" pitchFamily="-1" charset="-128"/>
                <a:cs typeface="ＭＳ Ｐゴシック" pitchFamily="-1" charset="-128"/>
              </a:rPr>
              <a:t>. </a:t>
            </a:r>
            <a:endParaRPr lang="en-US" dirty="0" smtClean="0"/>
          </a:p>
          <a:p>
            <a:endParaRPr lang="en-US" dirty="0" smtClean="0"/>
          </a:p>
          <a:p>
            <a:r>
              <a:rPr lang="en-GB" sz="1200" kern="1200" dirty="0" err="1" smtClean="0">
                <a:solidFill>
                  <a:schemeClr val="tx1"/>
                </a:solidFill>
                <a:latin typeface="Calibri" pitchFamily="-1" charset="0"/>
                <a:ea typeface="ＭＳ Ｐゴシック" pitchFamily="-1" charset="-128"/>
                <a:cs typeface="ＭＳ Ｐゴシック" pitchFamily="-1" charset="-128"/>
              </a:rPr>
              <a:t>Ch</a:t>
            </a:r>
            <a:r>
              <a:rPr lang="en-GB" sz="1200" kern="1200" dirty="0" smtClean="0">
                <a:solidFill>
                  <a:schemeClr val="tx1"/>
                </a:solidFill>
                <a:latin typeface="Calibri" pitchFamily="-1" charset="0"/>
                <a:ea typeface="ＭＳ Ｐゴシック" pitchFamily="-1" charset="-128"/>
                <a:cs typeface="ＭＳ Ｐゴシック" pitchFamily="-1" charset="-128"/>
              </a:rPr>
              <a:t> 7.2 Modern Physics by K. S. </a:t>
            </a:r>
            <a:r>
              <a:rPr lang="en-GB" sz="1200" kern="1200" dirty="0" err="1" smtClean="0">
                <a:solidFill>
                  <a:schemeClr val="tx1"/>
                </a:solidFill>
                <a:latin typeface="Calibri" pitchFamily="-1" charset="0"/>
                <a:ea typeface="ＭＳ Ｐゴシック" pitchFamily="-1" charset="-128"/>
                <a:cs typeface="ＭＳ Ｐゴシック" pitchFamily="-1" charset="-128"/>
              </a:rPr>
              <a:t>Krane</a:t>
            </a:r>
            <a:endParaRPr lang="nl-NL" sz="1200" kern="1200" dirty="0" smtClean="0">
              <a:solidFill>
                <a:schemeClr val="tx1"/>
              </a:solidFill>
              <a:latin typeface="Calibri" pitchFamily="-1" charset="0"/>
              <a:ea typeface="ＭＳ Ｐゴシック" pitchFamily="-1" charset="-128"/>
              <a:cs typeface="ＭＳ Ｐゴシック" pitchFamily="-1" charset="-128"/>
            </a:endParaRPr>
          </a:p>
          <a:p>
            <a:r>
              <a:rPr lang="en-GB" sz="1200" u="sng" kern="1200" dirty="0" smtClean="0">
                <a:solidFill>
                  <a:schemeClr val="tx1"/>
                </a:solidFill>
                <a:latin typeface="Calibri" pitchFamily="-1" charset="0"/>
                <a:ea typeface="ＭＳ Ｐゴシック" pitchFamily="-1" charset="-128"/>
                <a:cs typeface="ＭＳ Ｐゴシック" pitchFamily="-1" charset="-128"/>
                <a:hlinkClick r:id="rId3"/>
              </a:rPr>
              <a:t>https://fisluisabraham.files.wordpress.com/2014/08/krane-k-modern-physics-3ed.pdf</a:t>
            </a:r>
            <a:endParaRPr lang="nl-NL" sz="1200" kern="1200" dirty="0" smtClean="0">
              <a:solidFill>
                <a:schemeClr val="tx1"/>
              </a:solidFill>
              <a:latin typeface="Calibri" pitchFamily="-1" charset="0"/>
              <a:ea typeface="ＭＳ Ｐゴシック" pitchFamily="-1" charset="-128"/>
              <a:cs typeface="ＭＳ Ｐゴシック" pitchFamily="-1" charset="-128"/>
            </a:endParaRPr>
          </a:p>
          <a:p>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39</a:t>
            </a:fld>
            <a:endParaRPr lang="nl-NL"/>
          </a:p>
        </p:txBody>
      </p:sp>
    </p:spTree>
    <p:extLst>
      <p:ext uri="{BB962C8B-B14F-4D97-AF65-F5344CB8AC3E}">
        <p14:creationId xmlns:p14="http://schemas.microsoft.com/office/powerpoint/2010/main" val="42660015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C01C44-F886-4639-979F-BC90288618B9}" type="slidenum">
              <a:rPr lang="en-US">
                <a:solidFill>
                  <a:prstClr val="black"/>
                </a:solidFill>
              </a:rPr>
              <a:pPr/>
              <a:t>40</a:t>
            </a:fld>
            <a:endParaRPr lang="en-US">
              <a:solidFill>
                <a:prstClr val="black"/>
              </a:solidFill>
            </a:endParaRPr>
          </a:p>
        </p:txBody>
      </p:sp>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p:txBody>
          <a:bodyPr/>
          <a:lstStyle/>
          <a:p>
            <a:r>
              <a:rPr lang="en-US" dirty="0"/>
              <a:t>Solution: Differentiate </a:t>
            </a:r>
            <a:r>
              <a:rPr lang="en-US" dirty="0" err="1"/>
              <a:t>P</a:t>
            </a:r>
            <a:r>
              <a:rPr lang="en-US" baseline="-25000" dirty="0" err="1"/>
              <a:t>r</a:t>
            </a:r>
            <a:r>
              <a:rPr lang="en-US" dirty="0"/>
              <a:t>(r) with respect to r, set it equal to zero, and solve for r. The answer is r = r</a:t>
            </a:r>
            <a:r>
              <a:rPr lang="en-US" baseline="-25000" dirty="0"/>
              <a:t>0</a:t>
            </a:r>
            <a:r>
              <a:rPr lang="en-US" dirty="0"/>
              <a:t>.</a:t>
            </a:r>
          </a:p>
        </p:txBody>
      </p:sp>
    </p:spTree>
    <p:extLst>
      <p:ext uri="{BB962C8B-B14F-4D97-AF65-F5344CB8AC3E}">
        <p14:creationId xmlns:p14="http://schemas.microsoft.com/office/powerpoint/2010/main" val="1681856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64FE70-5D01-4152-B99D-E648B5EED662}" type="slidenum">
              <a:rPr lang="en-US">
                <a:solidFill>
                  <a:prstClr val="black"/>
                </a:solidFill>
              </a:rPr>
              <a:pPr/>
              <a:t>41</a:t>
            </a:fld>
            <a:endParaRPr lang="en-US">
              <a:solidFill>
                <a:prstClr val="black"/>
              </a:solidFill>
            </a:endParaRPr>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lang="en-US" dirty="0"/>
              <a:t>Solution: Integrate </a:t>
            </a:r>
            <a:r>
              <a:rPr lang="en-US" dirty="0" err="1"/>
              <a:t>P</a:t>
            </a:r>
            <a:r>
              <a:rPr lang="en-US" baseline="-25000" dirty="0" err="1"/>
              <a:t>r</a:t>
            </a:r>
            <a:r>
              <a:rPr lang="en-US" dirty="0"/>
              <a:t>(r) from 0 to 2r</a:t>
            </a:r>
            <a:r>
              <a:rPr lang="en-US" baseline="-25000" dirty="0"/>
              <a:t>0</a:t>
            </a:r>
            <a:r>
              <a:rPr lang="en-US" dirty="0"/>
              <a:t>. The wave function is already normalized. Solution: the probability is 0.76.</a:t>
            </a:r>
          </a:p>
        </p:txBody>
      </p:sp>
    </p:spTree>
    <p:extLst>
      <p:ext uri="{BB962C8B-B14F-4D97-AF65-F5344CB8AC3E}">
        <p14:creationId xmlns:p14="http://schemas.microsoft.com/office/powerpoint/2010/main" val="21683803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C01C44-F886-4639-979F-BC90288618B9}" type="slidenum">
              <a:rPr lang="en-US">
                <a:solidFill>
                  <a:prstClr val="black"/>
                </a:solidFill>
              </a:rPr>
              <a:pPr/>
              <a:t>42</a:t>
            </a:fld>
            <a:endParaRPr lang="en-US">
              <a:solidFill>
                <a:prstClr val="black"/>
              </a:solidFill>
            </a:endParaRPr>
          </a:p>
        </p:txBody>
      </p:sp>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p:txBody>
          <a:bodyPr/>
          <a:lstStyle/>
          <a:p>
            <a:r>
              <a:rPr lang="en-US" sz="1200" kern="1200" smtClean="0">
                <a:solidFill>
                  <a:schemeClr val="tx1"/>
                </a:solidFill>
                <a:latin typeface="Calibri" pitchFamily="-1" charset="0"/>
                <a:ea typeface="ＭＳ Ｐゴシック" pitchFamily="-1" charset="-128"/>
                <a:cs typeface="ＭＳ Ｐゴシック" pitchFamily="-1" charset="-128"/>
              </a:rPr>
              <a:t>Since the angular momenta are quantum operators, they cannot be drawn as vectors like in classical mechanics. Nevertheless, it is common to depict them heuristically in this way. Depicted on the right is a set of states with quantum numbers , and  for the five cones from bottom to top. Since |L|=sqrt(6)* h/ , the vectors are all shown with length sqrt(6)* h/. The rings represent the fact that Lz is known with certainty, but Lx and Ly are unknown; therefore every classical vector with the appropriate length and </a:t>
            </a:r>
            <a:r>
              <a:rPr lang="en-US" sz="1200" i="1" kern="1200" smtClean="0">
                <a:solidFill>
                  <a:schemeClr val="tx1"/>
                </a:solidFill>
                <a:latin typeface="Calibri" pitchFamily="-1" charset="0"/>
                <a:ea typeface="ＭＳ Ｐゴシック" pitchFamily="-1" charset="-128"/>
                <a:cs typeface="ＭＳ Ｐゴシック" pitchFamily="-1" charset="-128"/>
              </a:rPr>
              <a:t>z-component is drawn, forming a cone. The expected value of the angular momentum for a given ensemble of systems in the quantum state characterized by</a:t>
            </a:r>
            <a:r>
              <a:rPr lang="en-US" sz="1200" i="1" kern="1200" baseline="0" smtClean="0">
                <a:solidFill>
                  <a:schemeClr val="tx1"/>
                </a:solidFill>
                <a:latin typeface="Calibri" pitchFamily="-1" charset="0"/>
                <a:ea typeface="ＭＳ Ｐゴシック" pitchFamily="-1" charset="-128"/>
                <a:cs typeface="ＭＳ Ｐゴシック" pitchFamily="-1" charset="-128"/>
              </a:rPr>
              <a:t> l</a:t>
            </a:r>
            <a:r>
              <a:rPr lang="en-US" sz="1200" i="1" kern="1200" smtClean="0">
                <a:solidFill>
                  <a:schemeClr val="tx1"/>
                </a:solidFill>
                <a:latin typeface="Calibri" pitchFamily="-1" charset="0"/>
                <a:ea typeface="ＭＳ Ｐゴシック" pitchFamily="-1" charset="-128"/>
                <a:cs typeface="ＭＳ Ｐゴシック" pitchFamily="-1" charset="-128"/>
              </a:rPr>
              <a:t>  and  m_l could be somewhere on this cone while it cannot be defined for a single system (since the components of L do not commute with each other). http://en.wikipedia.org/wiki/Angular_momentum_operator#Visual_interpretation</a:t>
            </a:r>
          </a:p>
          <a:p>
            <a:endParaRPr lang="en-US" sz="1200" i="1" kern="1200" smtClean="0">
              <a:solidFill>
                <a:schemeClr val="tx1"/>
              </a:solidFill>
              <a:latin typeface="Calibri" pitchFamily="-1" charset="0"/>
              <a:ea typeface="ＭＳ Ｐゴシック" pitchFamily="-1" charset="-128"/>
              <a:cs typeface="ＭＳ Ｐゴシック" pitchFamily="-1" charset="-128"/>
            </a:endParaRPr>
          </a:p>
          <a:p>
            <a:r>
              <a:rPr lang="en-US" sz="1200" kern="1200" smtClean="0">
                <a:solidFill>
                  <a:schemeClr val="tx1"/>
                </a:solidFill>
                <a:latin typeface="Calibri" pitchFamily="-1" charset="0"/>
                <a:ea typeface="ＭＳ Ｐゴシック" pitchFamily="-1" charset="-128"/>
                <a:cs typeface="ＭＳ Ｐゴシック" pitchFamily="-1" charset="-128"/>
              </a:rPr>
              <a:t>If we know </a:t>
            </a:r>
            <a:r>
              <a:rPr lang="en-US" sz="1200" i="1" kern="1200" smtClean="0">
                <a:solidFill>
                  <a:schemeClr val="tx1"/>
                </a:solidFill>
                <a:latin typeface="Calibri" pitchFamily="-1" charset="0"/>
                <a:ea typeface="ＭＳ Ｐゴシック" pitchFamily="-1" charset="-128"/>
                <a:cs typeface="ＭＳ Ｐゴシック" pitchFamily="-1" charset="-128"/>
              </a:rPr>
              <a:t>Lz </a:t>
            </a:r>
            <a:r>
              <a:rPr lang="en-US" sz="1200" kern="1200" smtClean="0">
                <a:solidFill>
                  <a:schemeClr val="tx1"/>
                </a:solidFill>
                <a:latin typeface="Calibri" pitchFamily="-1" charset="0"/>
                <a:ea typeface="ＭＳ Ｐゴシック" pitchFamily="-1" charset="-128"/>
                <a:cs typeface="ＭＳ Ｐゴシック" pitchFamily="-1" charset="-128"/>
              </a:rPr>
              <a:t>exactly (</a:t>
            </a:r>
            <a:r>
              <a:rPr lang="en-US" sz="1200" i="1" kern="1200" smtClean="0">
                <a:solidFill>
                  <a:schemeClr val="tx1"/>
                </a:solidFill>
                <a:latin typeface="Calibri" pitchFamily="-1" charset="0"/>
                <a:ea typeface="ＭＳ Ｐゴシック" pitchFamily="-1" charset="-128"/>
                <a:cs typeface="ＭＳ Ｐゴシック" pitchFamily="-1" charset="-128"/>
              </a:rPr>
              <a:t>Lz </a:t>
            </a:r>
            <a:r>
              <a:rPr lang="en-US" sz="1200" kern="1200" smtClean="0">
                <a:solidFill>
                  <a:schemeClr val="tx1"/>
                </a:solidFill>
                <a:latin typeface="Calibri" pitchFamily="-1" charset="0"/>
                <a:ea typeface="ＭＳ Ｐゴシック" pitchFamily="-1" charset="-128"/>
                <a:cs typeface="ＭＳ Ｐゴシック" pitchFamily="-1" charset="-128"/>
              </a:rPr>
              <a:t>= 0), then we have no knowledge at all of the angle φ—all values are equally probable. This is equivalent to saying that we know nothing at all about </a:t>
            </a:r>
            <a:r>
              <a:rPr lang="en-US" sz="1200" i="1" kern="1200" smtClean="0">
                <a:solidFill>
                  <a:schemeClr val="tx1"/>
                </a:solidFill>
                <a:latin typeface="Calibri" pitchFamily="-1" charset="0"/>
                <a:ea typeface="ＭＳ Ｐゴシック" pitchFamily="-1" charset="-128"/>
                <a:cs typeface="ＭＳ Ｐゴシック" pitchFamily="-1" charset="-128"/>
              </a:rPr>
              <a:t>Lx </a:t>
            </a:r>
            <a:r>
              <a:rPr lang="en-US" sz="1200" kern="1200" smtClean="0">
                <a:solidFill>
                  <a:schemeClr val="tx1"/>
                </a:solidFill>
                <a:latin typeface="Calibri" pitchFamily="-1" charset="0"/>
                <a:ea typeface="ＭＳ Ｐゴシック" pitchFamily="-1" charset="-128"/>
                <a:cs typeface="ＭＳ Ｐゴシック" pitchFamily="-1" charset="-128"/>
              </a:rPr>
              <a:t>and </a:t>
            </a:r>
            <a:r>
              <a:rPr lang="en-US" sz="1200" i="1" kern="1200" smtClean="0">
                <a:solidFill>
                  <a:schemeClr val="tx1"/>
                </a:solidFill>
                <a:latin typeface="Calibri" pitchFamily="-1" charset="0"/>
                <a:ea typeface="ＭＳ Ｐゴシック" pitchFamily="-1" charset="-128"/>
                <a:cs typeface="ＭＳ Ｐゴシック" pitchFamily="-1" charset="-128"/>
              </a:rPr>
              <a:t>Ly</a:t>
            </a:r>
            <a:r>
              <a:rPr lang="en-US" sz="1200" kern="1200" smtClean="0">
                <a:solidFill>
                  <a:schemeClr val="tx1"/>
                </a:solidFill>
                <a:latin typeface="Calibri" pitchFamily="-1" charset="0"/>
                <a:ea typeface="ＭＳ Ｐゴシック" pitchFamily="-1" charset="-128"/>
                <a:cs typeface="ＭＳ Ｐゴシック" pitchFamily="-1" charset="-128"/>
              </a:rPr>
              <a:t>; whenever one component of </a:t>
            </a:r>
            <a:r>
              <a:rPr lang="en-US" sz="1200" b="1" kern="1200" smtClean="0">
                <a:solidFill>
                  <a:schemeClr val="tx1"/>
                </a:solidFill>
                <a:latin typeface="Calibri" pitchFamily="-1" charset="0"/>
                <a:ea typeface="ＭＳ Ｐゴシック" pitchFamily="-1" charset="-128"/>
                <a:cs typeface="ＭＳ Ｐゴシック" pitchFamily="-1" charset="-128"/>
              </a:rPr>
              <a:t>L</a:t>
            </a:r>
            <a:r>
              <a:rPr lang="en-US" sz="1200" kern="1200" smtClean="0">
                <a:solidFill>
                  <a:schemeClr val="tx1"/>
                </a:solidFill>
                <a:latin typeface="Calibri" pitchFamily="-1" charset="0"/>
                <a:ea typeface="ＭＳ Ｐゴシック" pitchFamily="-1" charset="-128"/>
                <a:cs typeface="ＭＳ Ｐゴシック" pitchFamily="-1" charset="-128"/>
              </a:rPr>
              <a:t> is determined, the other components are completely undetermined. </a:t>
            </a:r>
            <a:endParaRPr lang="en-US" smtClean="0"/>
          </a:p>
          <a:p>
            <a:r>
              <a:rPr lang="en-US" sz="1200" kern="1200" smtClean="0">
                <a:solidFill>
                  <a:schemeClr val="tx1"/>
                </a:solidFill>
                <a:latin typeface="Calibri" pitchFamily="-1" charset="0"/>
                <a:ea typeface="ＭＳ Ｐゴシック" pitchFamily="-1" charset="-128"/>
                <a:cs typeface="ＭＳ Ｐゴシック" pitchFamily="-1" charset="-128"/>
              </a:rPr>
              <a:t>On the other hand, if we try to construct an angular momentum state in which a different component — for example, </a:t>
            </a:r>
            <a:r>
              <a:rPr lang="en-US" sz="1200" i="1" kern="1200" smtClean="0">
                <a:solidFill>
                  <a:schemeClr val="tx1"/>
                </a:solidFill>
                <a:latin typeface="Calibri" pitchFamily="-1" charset="0"/>
                <a:ea typeface="ＭＳ Ｐゴシック" pitchFamily="-1" charset="-128"/>
                <a:cs typeface="ＭＳ Ｐゴシック" pitchFamily="-1" charset="-128"/>
              </a:rPr>
              <a:t>Lx </a:t>
            </a:r>
            <a:r>
              <a:rPr lang="en-US" sz="1200" kern="1200" smtClean="0">
                <a:solidFill>
                  <a:schemeClr val="tx1"/>
                </a:solidFill>
                <a:latin typeface="Calibri" pitchFamily="-1" charset="0"/>
                <a:ea typeface="ＭＳ Ｐゴシック" pitchFamily="-1" charset="-128"/>
                <a:cs typeface="ＭＳ Ｐゴシック" pitchFamily="-1" charset="-128"/>
              </a:rPr>
              <a:t>— is completely specified (so that φ would be known), the state becomes a mixture or superposition of different </a:t>
            </a:r>
            <a:r>
              <a:rPr lang="en-US" sz="1200" i="1" kern="1200" smtClean="0">
                <a:solidFill>
                  <a:schemeClr val="tx1"/>
                </a:solidFill>
                <a:latin typeface="Calibri" pitchFamily="-1" charset="0"/>
                <a:ea typeface="ＭＳ Ｐゴシック" pitchFamily="-1" charset="-128"/>
                <a:cs typeface="ＭＳ Ｐゴシック" pitchFamily="-1" charset="-128"/>
              </a:rPr>
              <a:t>Lz </a:t>
            </a:r>
            <a:r>
              <a:rPr lang="en-US" sz="1200" kern="1200" smtClean="0">
                <a:solidFill>
                  <a:schemeClr val="tx1"/>
                </a:solidFill>
                <a:latin typeface="Calibri" pitchFamily="-1" charset="0"/>
                <a:ea typeface="ＭＳ Ｐゴシック" pitchFamily="-1" charset="-128"/>
                <a:cs typeface="ＭＳ Ｐゴシック" pitchFamily="-1" charset="-128"/>
              </a:rPr>
              <a:t>values. In effect, we can reduce the uncertainty in φ only at the expense of increasing the uncertainty in </a:t>
            </a:r>
            <a:r>
              <a:rPr lang="en-US" sz="1200" i="1" kern="1200" smtClean="0">
                <a:solidFill>
                  <a:schemeClr val="tx1"/>
                </a:solidFill>
                <a:latin typeface="Calibri" pitchFamily="-1" charset="0"/>
                <a:ea typeface="ＭＳ Ｐゴシック" pitchFamily="-1" charset="-128"/>
                <a:cs typeface="ＭＳ Ｐゴシック" pitchFamily="-1" charset="-128"/>
              </a:rPr>
              <a:t>Lz</a:t>
            </a:r>
            <a:r>
              <a:rPr lang="en-US" sz="1200" kern="1200" smtClean="0">
                <a:solidFill>
                  <a:schemeClr val="tx1"/>
                </a:solidFill>
                <a:latin typeface="Calibri" pitchFamily="-1" charset="0"/>
                <a:ea typeface="ＭＳ Ｐゴシック" pitchFamily="-1" charset="-128"/>
                <a:cs typeface="ＭＳ Ｐゴシック" pitchFamily="-1" charset="-128"/>
              </a:rPr>
              <a:t>. </a:t>
            </a:r>
            <a:endParaRPr lang="en-US" smtClean="0"/>
          </a:p>
          <a:p>
            <a:endParaRPr lang="en-US" smtClean="0"/>
          </a:p>
          <a:p>
            <a:r>
              <a:rPr lang="en-GB" sz="1200" kern="1200" smtClean="0">
                <a:solidFill>
                  <a:schemeClr val="tx1"/>
                </a:solidFill>
                <a:latin typeface="Calibri" pitchFamily="-1" charset="0"/>
                <a:ea typeface="ＭＳ Ｐゴシック" pitchFamily="-1" charset="-128"/>
                <a:cs typeface="ＭＳ Ｐゴシック" pitchFamily="-1" charset="-128"/>
              </a:rPr>
              <a:t>Ch 7.2 Modern Physics by K. S. Krane</a:t>
            </a:r>
            <a:endParaRPr lang="nl-NL" sz="1200" kern="1200" smtClean="0">
              <a:solidFill>
                <a:schemeClr val="tx1"/>
              </a:solidFill>
              <a:latin typeface="Calibri" pitchFamily="-1" charset="0"/>
              <a:ea typeface="ＭＳ Ｐゴシック" pitchFamily="-1" charset="-128"/>
              <a:cs typeface="ＭＳ Ｐゴシック" pitchFamily="-1" charset="-128"/>
            </a:endParaRPr>
          </a:p>
          <a:p>
            <a:r>
              <a:rPr lang="en-GB" sz="1200" u="sng" kern="1200" smtClean="0">
                <a:solidFill>
                  <a:schemeClr val="tx1"/>
                </a:solidFill>
                <a:latin typeface="Calibri" pitchFamily="-1" charset="0"/>
                <a:ea typeface="ＭＳ Ｐゴシック" pitchFamily="-1" charset="-128"/>
                <a:cs typeface="ＭＳ Ｐゴシック" pitchFamily="-1" charset="-128"/>
                <a:hlinkClick r:id="rId3"/>
              </a:rPr>
              <a:t>https://fisluisabraham.files.wordpress.com/2014/08/krane-k-modern-physics-3ed.pdf</a:t>
            </a:r>
            <a:endParaRPr lang="nl-NL" sz="1200" kern="1200" dirty="0" smtClean="0">
              <a:solidFill>
                <a:schemeClr val="tx1"/>
              </a:solidFill>
              <a:latin typeface="Calibri"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14524632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C01C44-F886-4639-979F-BC90288618B9}" type="slidenum">
              <a:rPr lang="en-US">
                <a:solidFill>
                  <a:prstClr val="black"/>
                </a:solidFill>
              </a:rPr>
              <a:pPr/>
              <a:t>43</a:t>
            </a:fld>
            <a:endParaRPr lang="en-US">
              <a:solidFill>
                <a:prstClr val="black"/>
              </a:solidFill>
            </a:endParaRPr>
          </a:p>
        </p:txBody>
      </p:sp>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p:txBody>
          <a:bodyPr/>
          <a:lstStyle/>
          <a:p>
            <a:r>
              <a:rPr lang="en-US" dirty="0"/>
              <a:t>Solution: Differentiate </a:t>
            </a:r>
            <a:r>
              <a:rPr lang="en-US" dirty="0" err="1"/>
              <a:t>P</a:t>
            </a:r>
            <a:r>
              <a:rPr lang="en-US" baseline="-25000" dirty="0" err="1"/>
              <a:t>r</a:t>
            </a:r>
            <a:r>
              <a:rPr lang="en-US" dirty="0"/>
              <a:t>(r) with respect to r, set it equal to zero, and solve for r. The answer is r = r</a:t>
            </a:r>
            <a:r>
              <a:rPr lang="en-US" baseline="-25000" dirty="0"/>
              <a:t>0</a:t>
            </a:r>
            <a:r>
              <a:rPr lang="en-US" dirty="0"/>
              <a:t>.</a:t>
            </a:r>
          </a:p>
        </p:txBody>
      </p:sp>
    </p:spTree>
    <p:extLst>
      <p:ext uri="{BB962C8B-B14F-4D97-AF65-F5344CB8AC3E}">
        <p14:creationId xmlns:p14="http://schemas.microsoft.com/office/powerpoint/2010/main" val="28354067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D2B8EA-E3DB-4B0D-B178-36C85F00B166}" type="slidenum">
              <a:rPr lang="en-US">
                <a:solidFill>
                  <a:prstClr val="black"/>
                </a:solidFill>
              </a:rPr>
              <a:pPr/>
              <a:t>44</a:t>
            </a:fld>
            <a:endParaRPr lang="en-US">
              <a:solidFill>
                <a:prstClr val="black"/>
              </a:solidFill>
            </a:endParaRPr>
          </a:p>
        </p:txBody>
      </p:sp>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p:txBody>
          <a:bodyPr/>
          <a:lstStyle/>
          <a:p>
            <a:r>
              <a:rPr lang="en-US" dirty="0"/>
              <a:t>Figure 39-9. (a) The probability distribution for the three states with </a:t>
            </a:r>
            <a:r>
              <a:rPr lang="en-US" dirty="0" err="1"/>
              <a:t>n</a:t>
            </a:r>
            <a:r>
              <a:rPr lang="en-US" dirty="0"/>
              <a:t> = 2, </a:t>
            </a:r>
            <a:r>
              <a:rPr lang="en-US" dirty="0" err="1"/>
              <a:t>l</a:t>
            </a:r>
            <a:r>
              <a:rPr lang="en-US" dirty="0"/>
              <a:t> = 1. (</a:t>
            </a:r>
            <a:r>
              <a:rPr lang="en-US" dirty="0" err="1"/>
              <a:t>b</a:t>
            </a:r>
            <a:r>
              <a:rPr lang="en-US" dirty="0"/>
              <a:t>) Radial probability distribution for the </a:t>
            </a:r>
            <a:r>
              <a:rPr lang="en-US" b="1" dirty="0"/>
              <a:t>sum </a:t>
            </a:r>
            <a:r>
              <a:rPr lang="en-US" dirty="0"/>
              <a:t>of the three states with </a:t>
            </a:r>
            <a:r>
              <a:rPr lang="en-US" dirty="0" err="1"/>
              <a:t>n</a:t>
            </a:r>
            <a:r>
              <a:rPr lang="en-US" dirty="0"/>
              <a:t> = 2, </a:t>
            </a:r>
            <a:r>
              <a:rPr lang="en-US" dirty="0" err="1"/>
              <a:t>l</a:t>
            </a:r>
            <a:r>
              <a:rPr lang="en-US" dirty="0"/>
              <a:t> = 1, and m</a:t>
            </a:r>
            <a:r>
              <a:rPr lang="en-US" baseline="-25000" dirty="0"/>
              <a:t>l</a:t>
            </a:r>
            <a:r>
              <a:rPr lang="en-US" dirty="0"/>
              <a:t> = +1, 0, or –1</a:t>
            </a:r>
            <a:r>
              <a:rPr lang="en-US" dirty="0" smtClean="0"/>
              <a:t>.</a:t>
            </a:r>
          </a:p>
          <a:p>
            <a:r>
              <a:rPr lang="en-US" dirty="0" err="1" smtClean="0"/>
              <a:t>kansfunctie</a:t>
            </a:r>
            <a:r>
              <a:rPr lang="en-US" dirty="0" smtClean="0"/>
              <a:t> 211 </a:t>
            </a:r>
            <a:r>
              <a:rPr lang="en-US" dirty="0" err="1" smtClean="0"/>
              <a:t>optellen</a:t>
            </a:r>
            <a:r>
              <a:rPr lang="en-US" dirty="0" smtClean="0"/>
              <a:t> </a:t>
            </a:r>
            <a:r>
              <a:rPr lang="en-US" dirty="0" err="1" smtClean="0"/>
              <a:t>bij</a:t>
            </a:r>
            <a:r>
              <a:rPr lang="en-US" dirty="0" smtClean="0"/>
              <a:t> </a:t>
            </a:r>
            <a:r>
              <a:rPr lang="en-US" dirty="0" err="1" smtClean="0"/>
              <a:t>kansfunctie</a:t>
            </a:r>
            <a:r>
              <a:rPr lang="en-US" dirty="0" smtClean="0"/>
              <a:t> 21-1 (en </a:t>
            </a:r>
            <a:r>
              <a:rPr lang="en-US" dirty="0" err="1" smtClean="0"/>
              <a:t>normeren</a:t>
            </a:r>
            <a:r>
              <a:rPr lang="en-US" dirty="0" smtClean="0"/>
              <a:t>) </a:t>
            </a:r>
            <a:r>
              <a:rPr lang="en-US" dirty="0" err="1" smtClean="0"/>
              <a:t>geeft</a:t>
            </a:r>
            <a:r>
              <a:rPr lang="en-US" dirty="0" smtClean="0"/>
              <a:t> </a:t>
            </a:r>
            <a:r>
              <a:rPr lang="en-US" dirty="0" err="1" smtClean="0"/>
              <a:t>plaatje</a:t>
            </a:r>
            <a:r>
              <a:rPr lang="en-US" baseline="0" dirty="0" smtClean="0"/>
              <a:t> </a:t>
            </a:r>
            <a:r>
              <a:rPr lang="en-US" baseline="0" dirty="0" err="1" smtClean="0"/>
              <a:t>als</a:t>
            </a:r>
            <a:r>
              <a:rPr lang="en-US" baseline="0" dirty="0" smtClean="0"/>
              <a:t> 210, </a:t>
            </a:r>
            <a:r>
              <a:rPr lang="en-US" baseline="0" dirty="0" err="1" smtClean="0"/>
              <a:t>maar</a:t>
            </a:r>
            <a:r>
              <a:rPr lang="en-US" baseline="0" dirty="0" smtClean="0"/>
              <a:t> </a:t>
            </a:r>
            <a:r>
              <a:rPr lang="en-US" baseline="0" dirty="0" err="1" smtClean="0"/>
              <a:t>dan</a:t>
            </a:r>
            <a:r>
              <a:rPr lang="en-US" baseline="0" dirty="0" smtClean="0"/>
              <a:t> </a:t>
            </a:r>
            <a:r>
              <a:rPr lang="en-US" baseline="0" dirty="0" err="1" smtClean="0"/>
              <a:t>symmetrisch</a:t>
            </a:r>
            <a:r>
              <a:rPr lang="en-US" baseline="0" dirty="0" smtClean="0"/>
              <a:t> </a:t>
            </a:r>
            <a:r>
              <a:rPr lang="en-US" baseline="0" dirty="0" err="1" smtClean="0"/>
              <a:t>rond</a:t>
            </a:r>
            <a:r>
              <a:rPr lang="en-US" baseline="0" dirty="0" smtClean="0"/>
              <a:t> </a:t>
            </a:r>
            <a:r>
              <a:rPr lang="en-US" baseline="0" dirty="0" err="1" smtClean="0"/>
              <a:t>x</a:t>
            </a:r>
            <a:r>
              <a:rPr lang="en-US" baseline="0" dirty="0" smtClean="0"/>
              <a:t>-as</a:t>
            </a:r>
            <a:r>
              <a:rPr lang="en-US" dirty="0" smtClean="0"/>
              <a:t> </a:t>
            </a:r>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err="1" smtClean="0"/>
              <a:t>kansfunctie</a:t>
            </a:r>
            <a:r>
              <a:rPr lang="en-US" dirty="0" smtClean="0"/>
              <a:t> 211 </a:t>
            </a:r>
            <a:r>
              <a:rPr lang="en-US" dirty="0" err="1" smtClean="0"/>
              <a:t>aftrekken</a:t>
            </a:r>
            <a:r>
              <a:rPr lang="en-US" dirty="0" smtClean="0"/>
              <a:t> van </a:t>
            </a:r>
            <a:r>
              <a:rPr lang="en-US" dirty="0" err="1" smtClean="0"/>
              <a:t>kansfunctie</a:t>
            </a:r>
            <a:r>
              <a:rPr lang="en-US" dirty="0" smtClean="0"/>
              <a:t> 21-1 (en </a:t>
            </a:r>
            <a:r>
              <a:rPr lang="en-US" dirty="0" err="1" smtClean="0"/>
              <a:t>normeren</a:t>
            </a:r>
            <a:r>
              <a:rPr lang="en-US" dirty="0" smtClean="0"/>
              <a:t>) </a:t>
            </a:r>
            <a:r>
              <a:rPr lang="en-US" dirty="0" err="1" smtClean="0"/>
              <a:t>geeft</a:t>
            </a:r>
            <a:r>
              <a:rPr lang="en-US" dirty="0" smtClean="0"/>
              <a:t> </a:t>
            </a:r>
            <a:r>
              <a:rPr lang="en-US" dirty="0" err="1" smtClean="0"/>
              <a:t>plaatje</a:t>
            </a:r>
            <a:r>
              <a:rPr lang="en-US" baseline="0" dirty="0" smtClean="0"/>
              <a:t> </a:t>
            </a:r>
            <a:r>
              <a:rPr lang="en-US" baseline="0" dirty="0" err="1" smtClean="0"/>
              <a:t>als</a:t>
            </a:r>
            <a:r>
              <a:rPr lang="en-US" baseline="0" dirty="0" smtClean="0"/>
              <a:t> 210, </a:t>
            </a:r>
            <a:r>
              <a:rPr lang="en-US" baseline="0" dirty="0" err="1" smtClean="0"/>
              <a:t>maar</a:t>
            </a:r>
            <a:r>
              <a:rPr lang="en-US" baseline="0" dirty="0" smtClean="0"/>
              <a:t> </a:t>
            </a:r>
            <a:r>
              <a:rPr lang="en-US" baseline="0" dirty="0" err="1" smtClean="0"/>
              <a:t>dan</a:t>
            </a:r>
            <a:r>
              <a:rPr lang="en-US" baseline="0" dirty="0" smtClean="0"/>
              <a:t> </a:t>
            </a:r>
            <a:r>
              <a:rPr lang="en-US" baseline="0" dirty="0" err="1" smtClean="0"/>
              <a:t>symmetrisch</a:t>
            </a:r>
            <a:r>
              <a:rPr lang="en-US" baseline="0" dirty="0" smtClean="0"/>
              <a:t> </a:t>
            </a:r>
            <a:r>
              <a:rPr lang="en-US" baseline="0" dirty="0" err="1" smtClean="0"/>
              <a:t>rond</a:t>
            </a:r>
            <a:r>
              <a:rPr lang="en-US" baseline="0" dirty="0" smtClean="0"/>
              <a:t> </a:t>
            </a:r>
            <a:r>
              <a:rPr lang="en-US" baseline="0" dirty="0" err="1" smtClean="0"/>
              <a:t>y</a:t>
            </a:r>
            <a:r>
              <a:rPr lang="en-US" baseline="0" dirty="0" smtClean="0"/>
              <a:t>-as</a:t>
            </a:r>
            <a:r>
              <a:rPr lang="en-US" dirty="0" smtClean="0"/>
              <a:t> </a:t>
            </a:r>
          </a:p>
          <a:p>
            <a:r>
              <a:rPr lang="en-US" dirty="0" err="1" smtClean="0"/>
              <a:t>Zie</a:t>
            </a:r>
            <a:r>
              <a:rPr lang="en-US" dirty="0" smtClean="0"/>
              <a:t> slide 8 van http://richardloosemore.com/docs/PHYS302/PHYS302_Modern_17.pdf</a:t>
            </a:r>
            <a:endParaRPr lang="en-US" dirty="0"/>
          </a:p>
        </p:txBody>
      </p:sp>
    </p:spTree>
    <p:extLst>
      <p:ext uri="{BB962C8B-B14F-4D97-AF65-F5344CB8AC3E}">
        <p14:creationId xmlns:p14="http://schemas.microsoft.com/office/powerpoint/2010/main" val="27593120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4D2B8EA-E3DB-4B0D-B178-36C85F00B166}" type="slidenum">
              <a:rPr kumimoji="0" lang="en-US" sz="1200" b="0" i="0" u="none" strike="noStrike" kern="1200" cap="none" spc="0" normalizeH="0" baseline="0" noProof="0">
                <a:ln>
                  <a:noFill/>
                </a:ln>
                <a:solidFill>
                  <a:prstClr val="black"/>
                </a:solidFill>
                <a:effectLst/>
                <a:uLnTx/>
                <a:uFillTx/>
                <a:latin typeface="Arial" charset="0"/>
                <a:ea typeface="ＭＳ Ｐゴシック"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Arial" charset="0"/>
              <a:ea typeface="ＭＳ Ｐゴシック" pitchFamily="-1" charset="-128"/>
              <a:cs typeface="+mn-cs"/>
            </a:endParaRPr>
          </a:p>
        </p:txBody>
      </p:sp>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p:txBody>
          <a:bodyPr/>
          <a:lstStyle/>
          <a:p>
            <a:r>
              <a:rPr lang="en-US" dirty="0"/>
              <a:t>Figure 39-9. (a) The probability distribution for the three states with </a:t>
            </a:r>
            <a:r>
              <a:rPr lang="en-US" dirty="0" err="1"/>
              <a:t>n</a:t>
            </a:r>
            <a:r>
              <a:rPr lang="en-US" dirty="0"/>
              <a:t> = 2, </a:t>
            </a:r>
            <a:r>
              <a:rPr lang="en-US" dirty="0" err="1"/>
              <a:t>l</a:t>
            </a:r>
            <a:r>
              <a:rPr lang="en-US" dirty="0"/>
              <a:t> = 1. (</a:t>
            </a:r>
            <a:r>
              <a:rPr lang="en-US" dirty="0" err="1"/>
              <a:t>b</a:t>
            </a:r>
            <a:r>
              <a:rPr lang="en-US" dirty="0"/>
              <a:t>) Radial probability distribution for the </a:t>
            </a:r>
            <a:r>
              <a:rPr lang="en-US" b="1" dirty="0"/>
              <a:t>sum </a:t>
            </a:r>
            <a:r>
              <a:rPr lang="en-US" dirty="0"/>
              <a:t>of the three states with </a:t>
            </a:r>
            <a:r>
              <a:rPr lang="en-US" dirty="0" err="1"/>
              <a:t>n</a:t>
            </a:r>
            <a:r>
              <a:rPr lang="en-US" dirty="0"/>
              <a:t> = 2, </a:t>
            </a:r>
            <a:r>
              <a:rPr lang="en-US" dirty="0" err="1"/>
              <a:t>l</a:t>
            </a:r>
            <a:r>
              <a:rPr lang="en-US" dirty="0"/>
              <a:t> = 1, and m</a:t>
            </a:r>
            <a:r>
              <a:rPr lang="en-US" baseline="-25000" dirty="0"/>
              <a:t>l</a:t>
            </a:r>
            <a:r>
              <a:rPr lang="en-US" dirty="0"/>
              <a:t> = +1, 0, or –1</a:t>
            </a:r>
            <a:r>
              <a:rPr lang="en-US" dirty="0" smtClean="0"/>
              <a:t>.</a:t>
            </a:r>
          </a:p>
          <a:p>
            <a:r>
              <a:rPr lang="en-US" dirty="0" err="1" smtClean="0"/>
              <a:t>kansfunctie</a:t>
            </a:r>
            <a:r>
              <a:rPr lang="en-US" dirty="0" smtClean="0"/>
              <a:t> 211 </a:t>
            </a:r>
            <a:r>
              <a:rPr lang="en-US" dirty="0" err="1" smtClean="0"/>
              <a:t>optellen</a:t>
            </a:r>
            <a:r>
              <a:rPr lang="en-US" dirty="0" smtClean="0"/>
              <a:t> </a:t>
            </a:r>
            <a:r>
              <a:rPr lang="en-US" dirty="0" err="1" smtClean="0"/>
              <a:t>bij</a:t>
            </a:r>
            <a:r>
              <a:rPr lang="en-US" dirty="0" smtClean="0"/>
              <a:t> </a:t>
            </a:r>
            <a:r>
              <a:rPr lang="en-US" dirty="0" err="1" smtClean="0"/>
              <a:t>kansfunctie</a:t>
            </a:r>
            <a:r>
              <a:rPr lang="en-US" dirty="0" smtClean="0"/>
              <a:t> 21-1 (en </a:t>
            </a:r>
            <a:r>
              <a:rPr lang="en-US" dirty="0" err="1" smtClean="0"/>
              <a:t>normeren</a:t>
            </a:r>
            <a:r>
              <a:rPr lang="en-US" dirty="0" smtClean="0"/>
              <a:t>) </a:t>
            </a:r>
            <a:r>
              <a:rPr lang="en-US" dirty="0" err="1" smtClean="0"/>
              <a:t>geeft</a:t>
            </a:r>
            <a:r>
              <a:rPr lang="en-US" dirty="0" smtClean="0"/>
              <a:t> </a:t>
            </a:r>
            <a:r>
              <a:rPr lang="en-US" dirty="0" err="1" smtClean="0"/>
              <a:t>plaatje</a:t>
            </a:r>
            <a:r>
              <a:rPr lang="en-US" baseline="0" dirty="0" smtClean="0"/>
              <a:t> </a:t>
            </a:r>
            <a:r>
              <a:rPr lang="en-US" baseline="0" dirty="0" err="1" smtClean="0"/>
              <a:t>als</a:t>
            </a:r>
            <a:r>
              <a:rPr lang="en-US" baseline="0" dirty="0" smtClean="0"/>
              <a:t> 210, </a:t>
            </a:r>
            <a:r>
              <a:rPr lang="en-US" baseline="0" dirty="0" err="1" smtClean="0"/>
              <a:t>maar</a:t>
            </a:r>
            <a:r>
              <a:rPr lang="en-US" baseline="0" dirty="0" smtClean="0"/>
              <a:t> </a:t>
            </a:r>
            <a:r>
              <a:rPr lang="en-US" baseline="0" dirty="0" err="1" smtClean="0"/>
              <a:t>dan</a:t>
            </a:r>
            <a:r>
              <a:rPr lang="en-US" baseline="0" dirty="0" smtClean="0"/>
              <a:t> </a:t>
            </a:r>
            <a:r>
              <a:rPr lang="en-US" baseline="0" dirty="0" err="1" smtClean="0"/>
              <a:t>symmetrisch</a:t>
            </a:r>
            <a:r>
              <a:rPr lang="en-US" baseline="0" dirty="0" smtClean="0"/>
              <a:t> </a:t>
            </a:r>
            <a:r>
              <a:rPr lang="en-US" baseline="0" dirty="0" err="1" smtClean="0"/>
              <a:t>rond</a:t>
            </a:r>
            <a:r>
              <a:rPr lang="en-US" baseline="0" dirty="0" smtClean="0"/>
              <a:t> </a:t>
            </a:r>
            <a:r>
              <a:rPr lang="en-US" baseline="0" dirty="0" err="1" smtClean="0"/>
              <a:t>x</a:t>
            </a:r>
            <a:r>
              <a:rPr lang="en-US" baseline="0" dirty="0" smtClean="0"/>
              <a:t>-as</a:t>
            </a:r>
            <a:r>
              <a:rPr lang="en-US" dirty="0" smtClean="0"/>
              <a:t> </a:t>
            </a:r>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err="1" smtClean="0"/>
              <a:t>kansfunctie</a:t>
            </a:r>
            <a:r>
              <a:rPr lang="en-US" dirty="0" smtClean="0"/>
              <a:t> 211 </a:t>
            </a:r>
            <a:r>
              <a:rPr lang="en-US" dirty="0" err="1" smtClean="0"/>
              <a:t>aftrekken</a:t>
            </a:r>
            <a:r>
              <a:rPr lang="en-US" dirty="0" smtClean="0"/>
              <a:t> van </a:t>
            </a:r>
            <a:r>
              <a:rPr lang="en-US" dirty="0" err="1" smtClean="0"/>
              <a:t>kansfunctie</a:t>
            </a:r>
            <a:r>
              <a:rPr lang="en-US" dirty="0" smtClean="0"/>
              <a:t> 21-1 (en </a:t>
            </a:r>
            <a:r>
              <a:rPr lang="en-US" dirty="0" err="1" smtClean="0"/>
              <a:t>normeren</a:t>
            </a:r>
            <a:r>
              <a:rPr lang="en-US" dirty="0" smtClean="0"/>
              <a:t>) </a:t>
            </a:r>
            <a:r>
              <a:rPr lang="en-US" dirty="0" err="1" smtClean="0"/>
              <a:t>geeft</a:t>
            </a:r>
            <a:r>
              <a:rPr lang="en-US" dirty="0" smtClean="0"/>
              <a:t> </a:t>
            </a:r>
            <a:r>
              <a:rPr lang="en-US" dirty="0" err="1" smtClean="0"/>
              <a:t>plaatje</a:t>
            </a:r>
            <a:r>
              <a:rPr lang="en-US" baseline="0" dirty="0" smtClean="0"/>
              <a:t> </a:t>
            </a:r>
            <a:r>
              <a:rPr lang="en-US" baseline="0" dirty="0" err="1" smtClean="0"/>
              <a:t>als</a:t>
            </a:r>
            <a:r>
              <a:rPr lang="en-US" baseline="0" dirty="0" smtClean="0"/>
              <a:t> 210, </a:t>
            </a:r>
            <a:r>
              <a:rPr lang="en-US" baseline="0" dirty="0" err="1" smtClean="0"/>
              <a:t>maar</a:t>
            </a:r>
            <a:r>
              <a:rPr lang="en-US" baseline="0" dirty="0" smtClean="0"/>
              <a:t> </a:t>
            </a:r>
            <a:r>
              <a:rPr lang="en-US" baseline="0" dirty="0" err="1" smtClean="0"/>
              <a:t>dan</a:t>
            </a:r>
            <a:r>
              <a:rPr lang="en-US" baseline="0" dirty="0" smtClean="0"/>
              <a:t> </a:t>
            </a:r>
            <a:r>
              <a:rPr lang="en-US" baseline="0" dirty="0" err="1" smtClean="0"/>
              <a:t>symmetrisch</a:t>
            </a:r>
            <a:r>
              <a:rPr lang="en-US" baseline="0" dirty="0" smtClean="0"/>
              <a:t> </a:t>
            </a:r>
            <a:r>
              <a:rPr lang="en-US" baseline="0" dirty="0" err="1" smtClean="0"/>
              <a:t>rond</a:t>
            </a:r>
            <a:r>
              <a:rPr lang="en-US" baseline="0" dirty="0" smtClean="0"/>
              <a:t> </a:t>
            </a:r>
            <a:r>
              <a:rPr lang="en-US" baseline="0" dirty="0" err="1" smtClean="0"/>
              <a:t>y</a:t>
            </a:r>
            <a:r>
              <a:rPr lang="en-US" baseline="0" dirty="0" smtClean="0"/>
              <a:t>-as</a:t>
            </a:r>
            <a:r>
              <a:rPr lang="en-US" dirty="0" smtClean="0"/>
              <a:t> </a:t>
            </a:r>
          </a:p>
          <a:p>
            <a:r>
              <a:rPr lang="en-US" dirty="0" err="1" smtClean="0"/>
              <a:t>Zie</a:t>
            </a:r>
            <a:r>
              <a:rPr lang="en-US" dirty="0" smtClean="0"/>
              <a:t> slide 8 van http://richardloosemore.com/docs/PHYS302/PHYS302_Modern_17.pdf</a:t>
            </a:r>
            <a:endParaRPr lang="en-US" dirty="0"/>
          </a:p>
        </p:txBody>
      </p:sp>
    </p:spTree>
    <p:extLst>
      <p:ext uri="{BB962C8B-B14F-4D97-AF65-F5344CB8AC3E}">
        <p14:creationId xmlns:p14="http://schemas.microsoft.com/office/powerpoint/2010/main" val="3532858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8C75E8-EAFA-4554-8699-35024DE003CD}" type="slidenum">
              <a:rPr lang="en-US">
                <a:solidFill>
                  <a:prstClr val="black"/>
                </a:solidFill>
              </a:rPr>
              <a:pPr/>
              <a:t>5</a:t>
            </a:fld>
            <a:endParaRPr lang="en-US">
              <a:solidFill>
                <a:prstClr val="black"/>
              </a:solidFill>
            </a:endParaRPr>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dirty="0"/>
              <a:t>Figure 37-1. Measured spectra of wavelengths and frequencies emitted by a blackbody at three different temperatures</a:t>
            </a:r>
            <a:r>
              <a:rPr lang="en-US" dirty="0" smtClean="0"/>
              <a:t>.</a:t>
            </a:r>
          </a:p>
          <a:p>
            <a:r>
              <a:rPr lang="en-US" dirty="0" err="1" smtClean="0"/>
              <a:t>Elke</a:t>
            </a:r>
            <a:r>
              <a:rPr lang="en-US" dirty="0" smtClean="0"/>
              <a:t> </a:t>
            </a:r>
            <a:r>
              <a:rPr lang="en-US" dirty="0" err="1" smtClean="0"/>
              <a:t>vrijheidsgraad</a:t>
            </a:r>
            <a:r>
              <a:rPr lang="en-US" dirty="0" smtClean="0"/>
              <a:t> </a:t>
            </a:r>
            <a:r>
              <a:rPr lang="en-US" dirty="0" err="1" smtClean="0"/>
              <a:t>heeft</a:t>
            </a:r>
            <a:r>
              <a:rPr lang="en-US" dirty="0" smtClean="0"/>
              <a:t> </a:t>
            </a:r>
            <a:r>
              <a:rPr lang="en-US" dirty="0" err="1" smtClean="0"/>
              <a:t>gemiddelde</a:t>
            </a:r>
            <a:r>
              <a:rPr lang="en-US" dirty="0" smtClean="0"/>
              <a:t> </a:t>
            </a:r>
            <a:r>
              <a:rPr lang="en-US" dirty="0" err="1" smtClean="0"/>
              <a:t>bezetting</a:t>
            </a:r>
            <a:r>
              <a:rPr lang="en-US" dirty="0" smtClean="0"/>
              <a:t> van ½ </a:t>
            </a:r>
            <a:r>
              <a:rPr lang="en-US" dirty="0" err="1" smtClean="0"/>
              <a:t>kT</a:t>
            </a:r>
            <a:endParaRPr lang="en-US" dirty="0" smtClean="0"/>
          </a:p>
          <a:p>
            <a:r>
              <a:rPr lang="en-US" dirty="0" err="1" smtClean="0"/>
              <a:t>Er</a:t>
            </a:r>
            <a:r>
              <a:rPr lang="en-US" dirty="0" smtClean="0"/>
              <a:t> </a:t>
            </a:r>
            <a:r>
              <a:rPr lang="en-US" dirty="0" err="1" smtClean="0"/>
              <a:t>zijn</a:t>
            </a:r>
            <a:r>
              <a:rPr lang="en-US" dirty="0" smtClean="0"/>
              <a:t> </a:t>
            </a:r>
            <a:r>
              <a:rPr lang="en-US" dirty="0" err="1" smtClean="0"/>
              <a:t>veel</a:t>
            </a:r>
            <a:r>
              <a:rPr lang="en-US" dirty="0" smtClean="0"/>
              <a:t> </a:t>
            </a:r>
            <a:r>
              <a:rPr lang="en-US" dirty="0" err="1" smtClean="0"/>
              <a:t>meer</a:t>
            </a:r>
            <a:r>
              <a:rPr lang="en-US" dirty="0" smtClean="0"/>
              <a:t> </a:t>
            </a:r>
            <a:r>
              <a:rPr lang="en-US" dirty="0" err="1" smtClean="0"/>
              <a:t>hogere-orde</a:t>
            </a:r>
            <a:r>
              <a:rPr lang="en-US" dirty="0" smtClean="0"/>
              <a:t> </a:t>
            </a:r>
            <a:r>
              <a:rPr lang="en-US" dirty="0" err="1" smtClean="0"/>
              <a:t>vibraties</a:t>
            </a:r>
            <a:r>
              <a:rPr lang="en-US" dirty="0" smtClean="0"/>
              <a:t> (#</a:t>
            </a:r>
            <a:r>
              <a:rPr lang="en-US" baseline="0" dirty="0" smtClean="0"/>
              <a:t> = </a:t>
            </a:r>
            <a:r>
              <a:rPr lang="en-US" dirty="0" err="1" smtClean="0"/>
              <a:t>evenredig</a:t>
            </a:r>
            <a:r>
              <a:rPr lang="en-US" dirty="0" smtClean="0"/>
              <a:t> met </a:t>
            </a:r>
            <a:r>
              <a:rPr lang="en-US" dirty="0" err="1" smtClean="0"/>
              <a:t>frequentie</a:t>
            </a:r>
            <a:r>
              <a:rPr lang="en-US" dirty="0" smtClean="0"/>
              <a:t> ˆ2) </a:t>
            </a:r>
            <a:r>
              <a:rPr lang="en-US" dirty="0" err="1" smtClean="0">
                <a:sym typeface="Wingdings"/>
              </a:rPr>
              <a:t></a:t>
            </a:r>
            <a:r>
              <a:rPr lang="en-US" dirty="0" smtClean="0">
                <a:sym typeface="Wingdings"/>
              </a:rPr>
              <a:t> ultraviolet catastrophe</a:t>
            </a:r>
          </a:p>
          <a:p>
            <a:endParaRPr lang="en-US" dirty="0" smtClean="0">
              <a:sym typeface="Wingdings"/>
            </a:endParaRPr>
          </a:p>
          <a:p>
            <a:r>
              <a:rPr lang="en-US" sz="1200" kern="1200" dirty="0" smtClean="0">
                <a:solidFill>
                  <a:schemeClr val="tx1"/>
                </a:solidFill>
                <a:latin typeface="Calibri" pitchFamily="-1" charset="0"/>
                <a:ea typeface="ＭＳ Ｐゴシック" pitchFamily="-1" charset="-128"/>
                <a:cs typeface="ＭＳ Ｐゴシック" pitchFamily="-1" charset="-128"/>
              </a:rPr>
              <a:t>For Planck, mechanics represented the best way to understand physics (and chemistry), and he</a:t>
            </a:r>
            <a:r>
              <a:rPr lang="en-US" sz="1200" kern="1200" baseline="0" dirty="0" smtClean="0">
                <a:solidFill>
                  <a:schemeClr val="tx1"/>
                </a:solidFill>
                <a:latin typeface="Calibri" pitchFamily="-1" charset="0"/>
                <a:ea typeface="ＭＳ Ｐゴシック" pitchFamily="-1" charset="-128"/>
                <a:cs typeface="ＭＳ Ｐゴシック" pitchFamily="-1" charset="-128"/>
              </a:rPr>
              <a:t> </a:t>
            </a:r>
            <a:r>
              <a:rPr lang="en-US" sz="1200" kern="1200" dirty="0" smtClean="0">
                <a:solidFill>
                  <a:schemeClr val="tx1"/>
                </a:solidFill>
                <a:latin typeface="Calibri" pitchFamily="-1" charset="0"/>
                <a:ea typeface="ＭＳ Ｐゴシック" pitchFamily="-1" charset="-128"/>
                <a:cs typeface="ＭＳ Ｐゴシック" pitchFamily="-1" charset="-128"/>
              </a:rPr>
              <a:t>sought a</a:t>
            </a:r>
            <a:r>
              <a:rPr lang="en-US" sz="1200" kern="1200" baseline="0" dirty="0" smtClean="0">
                <a:solidFill>
                  <a:schemeClr val="tx1"/>
                </a:solidFill>
                <a:latin typeface="Calibri" pitchFamily="-1" charset="0"/>
                <a:ea typeface="ＭＳ Ｐゴシック" pitchFamily="-1" charset="-128"/>
                <a:cs typeface="ＭＳ Ｐゴシック" pitchFamily="-1" charset="-128"/>
              </a:rPr>
              <a:t> </a:t>
            </a:r>
            <a:r>
              <a:rPr lang="en-US" sz="1200" kern="1200" dirty="0" smtClean="0">
                <a:solidFill>
                  <a:schemeClr val="tx1"/>
                </a:solidFill>
                <a:latin typeface="Calibri" pitchFamily="-1" charset="0"/>
                <a:ea typeface="ＭＳ Ｐゴシック" pitchFamily="-1" charset="-128"/>
                <a:cs typeface="ＭＳ Ｐゴシック" pitchFamily="-1" charset="-128"/>
              </a:rPr>
              <a:t>mechanical explanation of the second law, understood as an exact law of nature, on the same footing as the energy conservation law. By “mechanical”, Planck did not mean the atomistic point of view, but continuum mechanics; in fact, for a long time he considered the atomic hypothesis something irrelevant (if not </a:t>
            </a:r>
            <a:r>
              <a:rPr lang="en-US" sz="1200" kern="1200" dirty="0" err="1" smtClean="0">
                <a:solidFill>
                  <a:schemeClr val="tx1"/>
                </a:solidFill>
                <a:latin typeface="Calibri" pitchFamily="-1" charset="0"/>
                <a:ea typeface="ＭＳ Ｐゴシック" pitchFamily="-1" charset="-128"/>
                <a:cs typeface="ＭＳ Ｐゴシック" pitchFamily="-1" charset="-128"/>
              </a:rPr>
              <a:t>nocive</a:t>
            </a:r>
            <a:r>
              <a:rPr lang="en-US" sz="1200" kern="1200" dirty="0" smtClean="0">
                <a:solidFill>
                  <a:schemeClr val="tx1"/>
                </a:solidFill>
                <a:latin typeface="Calibri" pitchFamily="-1" charset="0"/>
                <a:ea typeface="ＭＳ Ｐゴシック" pitchFamily="-1" charset="-128"/>
                <a:cs typeface="ＭＳ Ｐゴシック" pitchFamily="-1" charset="-128"/>
              </a:rPr>
              <a:t>) for the second principle, because in the</a:t>
            </a:r>
            <a:r>
              <a:rPr lang="en-US" sz="1200" kern="1200" baseline="0" dirty="0" smtClean="0">
                <a:solidFill>
                  <a:schemeClr val="tx1"/>
                </a:solidFill>
                <a:latin typeface="Calibri" pitchFamily="-1" charset="0"/>
                <a:ea typeface="ＭＳ Ｐゴシック" pitchFamily="-1" charset="-128"/>
                <a:cs typeface="ＭＳ Ｐゴシック" pitchFamily="-1" charset="-128"/>
              </a:rPr>
              <a:t> </a:t>
            </a:r>
            <a:r>
              <a:rPr lang="en-US" sz="1200" kern="1200" dirty="0" smtClean="0">
                <a:solidFill>
                  <a:schemeClr val="tx1"/>
                </a:solidFill>
                <a:latin typeface="Calibri" pitchFamily="-1" charset="0"/>
                <a:ea typeface="ＭＳ Ｐゴシック" pitchFamily="-1" charset="-128"/>
                <a:cs typeface="ＭＳ Ｐゴシック" pitchFamily="-1" charset="-128"/>
              </a:rPr>
              <a:t>kinetic theory of gases the second law is not absolute (Maxwell demon). He stands between Boltzmann, in an extreme, who always put atomicity first, and the </a:t>
            </a:r>
            <a:r>
              <a:rPr lang="en-US" sz="1200" kern="1200" dirty="0" err="1" smtClean="0">
                <a:solidFill>
                  <a:schemeClr val="tx1"/>
                </a:solidFill>
                <a:latin typeface="Calibri" pitchFamily="-1" charset="0"/>
                <a:ea typeface="ＭＳ Ｐゴシック" pitchFamily="-1" charset="-128"/>
                <a:cs typeface="ＭＳ Ｐゴシック" pitchFamily="-1" charset="-128"/>
              </a:rPr>
              <a:t>energeticists</a:t>
            </a:r>
            <a:r>
              <a:rPr lang="en-US" sz="1200" kern="1200" dirty="0" smtClean="0">
                <a:solidFill>
                  <a:schemeClr val="tx1"/>
                </a:solidFill>
                <a:latin typeface="Calibri" pitchFamily="-1" charset="0"/>
                <a:ea typeface="ＭＳ Ｐゴシック" pitchFamily="-1" charset="-128"/>
                <a:cs typeface="ＭＳ Ｐゴシック" pitchFamily="-1" charset="-128"/>
              </a:rPr>
              <a:t> (Ostwald, etc.), who negated atoms (as Mach did), pretending to reduce all phenomena to different forms of energy, on the other.</a:t>
            </a:r>
          </a:p>
          <a:p>
            <a:r>
              <a:rPr lang="en-US" sz="1200" kern="1200" dirty="0" smtClean="0">
                <a:solidFill>
                  <a:schemeClr val="tx1"/>
                </a:solidFill>
                <a:latin typeface="Calibri" pitchFamily="-1" charset="0"/>
                <a:ea typeface="ＭＳ Ｐゴシック" pitchFamily="-1" charset="-128"/>
                <a:cs typeface="ＭＳ Ｐゴシック" pitchFamily="-1" charset="-128"/>
              </a:rPr>
              <a:t>The mechanical model he had in mind was rather close to the continuum </a:t>
            </a:r>
            <a:r>
              <a:rPr lang="en-US" sz="1200" kern="1200" dirty="0" err="1" smtClean="0">
                <a:solidFill>
                  <a:schemeClr val="tx1"/>
                </a:solidFill>
                <a:latin typeface="Calibri" pitchFamily="-1" charset="0"/>
                <a:ea typeface="ＭＳ Ｐゴシック" pitchFamily="-1" charset="-128"/>
                <a:cs typeface="ＭＳ Ｐゴシック" pitchFamily="-1" charset="-128"/>
              </a:rPr>
              <a:t>aether</a:t>
            </a:r>
            <a:r>
              <a:rPr lang="en-US" sz="1200" kern="1200" dirty="0" smtClean="0">
                <a:solidFill>
                  <a:schemeClr val="tx1"/>
                </a:solidFill>
                <a:latin typeface="Calibri" pitchFamily="-1" charset="0"/>
                <a:ea typeface="ＭＳ Ｐゴシック" pitchFamily="-1" charset="-128"/>
                <a:cs typeface="ＭＳ Ｐゴシック" pitchFamily="-1" charset="-128"/>
              </a:rPr>
              <a:t> of electromagnetism, and Planck sought to prove the second law from continuum mechanics, in particular the irreversible approach to equilibrium.</a:t>
            </a:r>
          </a:p>
          <a:p>
            <a:r>
              <a:rPr lang="en-US" sz="1200" kern="1200" dirty="0" smtClean="0">
                <a:solidFill>
                  <a:schemeClr val="tx1"/>
                </a:solidFill>
                <a:latin typeface="Calibri" pitchFamily="-1" charset="0"/>
                <a:ea typeface="ＭＳ Ｐゴシック" pitchFamily="-1" charset="-128"/>
                <a:cs typeface="ＭＳ Ｐゴシック" pitchFamily="-1" charset="-128"/>
              </a:rPr>
              <a:t>http://arxiv.org/pdf/physics/0402064.pdf</a:t>
            </a:r>
          </a:p>
        </p:txBody>
      </p:sp>
    </p:spTree>
    <p:extLst>
      <p:ext uri="{BB962C8B-B14F-4D97-AF65-F5344CB8AC3E}">
        <p14:creationId xmlns:p14="http://schemas.microsoft.com/office/powerpoint/2010/main" val="34412819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6C01C44-F886-4639-979F-BC90288618B9}" type="slidenum">
              <a:rPr kumimoji="0" lang="en-US" sz="1200" b="0" i="0" u="none" strike="noStrike" kern="1200" cap="none" spc="0" normalizeH="0" baseline="0" noProof="0">
                <a:ln>
                  <a:noFill/>
                </a:ln>
                <a:solidFill>
                  <a:prstClr val="black"/>
                </a:solidFill>
                <a:effectLst/>
                <a:uLnTx/>
                <a:uFillTx/>
                <a:latin typeface="Arial" charset="0"/>
                <a:ea typeface="ＭＳ Ｐゴシック"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Arial" charset="0"/>
              <a:ea typeface="ＭＳ Ｐゴシック" pitchFamily="-1" charset="-128"/>
              <a:cs typeface="+mn-cs"/>
            </a:endParaRPr>
          </a:p>
        </p:txBody>
      </p:sp>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p:txBody>
          <a:bodyPr/>
          <a:lstStyle/>
          <a:p>
            <a:r>
              <a:rPr lang="en-US" dirty="0"/>
              <a:t>Solution: Differentiate </a:t>
            </a:r>
            <a:r>
              <a:rPr lang="en-US" dirty="0" err="1"/>
              <a:t>P</a:t>
            </a:r>
            <a:r>
              <a:rPr lang="en-US" baseline="-25000" dirty="0" err="1"/>
              <a:t>r</a:t>
            </a:r>
            <a:r>
              <a:rPr lang="en-US" dirty="0"/>
              <a:t>(r) with respect to r, set it equal to zero, and solve for r. The answer is r = r</a:t>
            </a:r>
            <a:r>
              <a:rPr lang="en-US" baseline="-25000" dirty="0"/>
              <a:t>0</a:t>
            </a:r>
            <a:r>
              <a:rPr lang="en-US" dirty="0"/>
              <a:t>.</a:t>
            </a:r>
          </a:p>
        </p:txBody>
      </p:sp>
    </p:spTree>
    <p:extLst>
      <p:ext uri="{BB962C8B-B14F-4D97-AF65-F5344CB8AC3E}">
        <p14:creationId xmlns:p14="http://schemas.microsoft.com/office/powerpoint/2010/main" val="11090986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FBBBDA-014A-40FD-9C3F-8F1ED51149BC}" type="slidenum">
              <a:rPr lang="en-US">
                <a:solidFill>
                  <a:prstClr val="black"/>
                </a:solidFill>
              </a:rPr>
              <a:pPr/>
              <a:t>49</a:t>
            </a:fld>
            <a:endParaRPr lang="en-US">
              <a:solidFill>
                <a:prstClr val="black"/>
              </a:solidFill>
            </a:endParaRPr>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p:txBody>
          <a:bodyPr/>
          <a:lstStyle/>
          <a:p>
            <a:r>
              <a:rPr lang="en-US" dirty="0"/>
              <a:t>Solution: a. Not possible; too many electrons in s subshell of M (n = 3) shell (3 shown; 2 is the maximum).</a:t>
            </a:r>
          </a:p>
          <a:p>
            <a:r>
              <a:rPr lang="en-US" dirty="0"/>
              <a:t>b. Possible but an excited state; one 3p electron has jumped to 4s. There are 19 electrons; this is potassium.</a:t>
            </a:r>
          </a:p>
          <a:p>
            <a:r>
              <a:rPr lang="en-US" dirty="0"/>
              <a:t>c. Not possible; no d (l = 2) subshell in the n = 2 shell.</a:t>
            </a:r>
          </a:p>
        </p:txBody>
      </p:sp>
    </p:spTree>
    <p:extLst>
      <p:ext uri="{BB962C8B-B14F-4D97-AF65-F5344CB8AC3E}">
        <p14:creationId xmlns:p14="http://schemas.microsoft.com/office/powerpoint/2010/main" val="38867436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l</a:t>
            </a:r>
            <a:r>
              <a:rPr lang="en-US" dirty="0" smtClean="0"/>
              <a:t>=2-state </a:t>
            </a:r>
            <a:r>
              <a:rPr lang="en-US" dirty="0" err="1" smtClean="0">
                <a:sym typeface="Wingdings"/>
              </a:rPr>
              <a:t></a:t>
            </a:r>
            <a:r>
              <a:rPr lang="en-US" dirty="0" smtClean="0">
                <a:sym typeface="Wingdings"/>
              </a:rPr>
              <a:t> </a:t>
            </a:r>
            <a:r>
              <a:rPr lang="en-US" dirty="0" err="1" smtClean="0">
                <a:sym typeface="Wingdings"/>
              </a:rPr>
              <a:t>l</a:t>
            </a:r>
            <a:r>
              <a:rPr lang="en-US" dirty="0" smtClean="0">
                <a:sym typeface="Wingdings"/>
              </a:rPr>
              <a:t> =1 of </a:t>
            </a:r>
            <a:r>
              <a:rPr lang="en-US" dirty="0" err="1" smtClean="0">
                <a:sym typeface="Wingdings"/>
              </a:rPr>
              <a:t>l</a:t>
            </a:r>
            <a:r>
              <a:rPr lang="en-US" dirty="0" smtClean="0">
                <a:sym typeface="Wingdings"/>
              </a:rPr>
              <a:t>=3, </a:t>
            </a:r>
            <a:r>
              <a:rPr lang="en-US" dirty="0" err="1" smtClean="0">
                <a:sym typeface="Wingdings"/>
              </a:rPr>
              <a:t>niet</a:t>
            </a:r>
            <a:r>
              <a:rPr lang="en-US" dirty="0" smtClean="0">
                <a:sym typeface="Wingdings"/>
              </a:rPr>
              <a:t> </a:t>
            </a:r>
            <a:r>
              <a:rPr lang="en-US" dirty="0" err="1" smtClean="0">
                <a:sym typeface="Wingdings"/>
              </a:rPr>
              <a:t>l</a:t>
            </a:r>
            <a:r>
              <a:rPr lang="en-US" dirty="0" smtClean="0">
                <a:sym typeface="Wingdings"/>
              </a:rPr>
              <a:t>= 2 of </a:t>
            </a:r>
            <a:r>
              <a:rPr lang="en-US" dirty="0" err="1" smtClean="0">
                <a:sym typeface="Wingdings"/>
              </a:rPr>
              <a:t>l</a:t>
            </a:r>
            <a:r>
              <a:rPr lang="en-US" dirty="0" smtClean="0">
                <a:sym typeface="Wingdings"/>
              </a:rPr>
              <a:t> = 0</a:t>
            </a:r>
          </a:p>
          <a:p>
            <a:r>
              <a:rPr lang="en-US" dirty="0" smtClean="0">
                <a:sym typeface="Wingdings"/>
              </a:rPr>
              <a:t>Photon carries angular momentum 1</a:t>
            </a:r>
            <a:r>
              <a:rPr lang="en-US" baseline="0" dirty="0" smtClean="0">
                <a:sym typeface="Wingdings"/>
              </a:rPr>
              <a:t> * </a:t>
            </a:r>
            <a:r>
              <a:rPr lang="en-US" baseline="0" dirty="0" err="1" smtClean="0">
                <a:sym typeface="Wingdings"/>
              </a:rPr>
              <a:t>ħ</a:t>
            </a:r>
            <a:r>
              <a:rPr lang="en-US" baseline="0" dirty="0" smtClean="0">
                <a:sym typeface="Wingdings"/>
              </a:rPr>
              <a:t> (</a:t>
            </a:r>
            <a:r>
              <a:rPr lang="en-US" baseline="0" dirty="0" err="1" smtClean="0">
                <a:sym typeface="Wingdings"/>
              </a:rPr>
              <a:t>h</a:t>
            </a:r>
            <a:r>
              <a:rPr lang="en-US" baseline="0" dirty="0" smtClean="0">
                <a:sym typeface="Wingdings"/>
              </a:rPr>
              <a:t>-bar) </a:t>
            </a:r>
            <a:r>
              <a:rPr lang="en-US" dirty="0" err="1" smtClean="0">
                <a:sym typeface="Wingdings"/>
              </a:rPr>
              <a:t></a:t>
            </a:r>
            <a:r>
              <a:rPr lang="en-US" dirty="0" smtClean="0">
                <a:sym typeface="Wingdings"/>
              </a:rPr>
              <a:t> delta </a:t>
            </a:r>
            <a:r>
              <a:rPr lang="en-US" dirty="0" err="1" smtClean="0">
                <a:sym typeface="Wingdings"/>
              </a:rPr>
              <a:t>l</a:t>
            </a:r>
            <a:r>
              <a:rPr lang="en-US" dirty="0" smtClean="0">
                <a:sym typeface="Wingdings"/>
              </a:rPr>
              <a:t> = 1</a:t>
            </a:r>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50</a:t>
            </a:fld>
            <a:endParaRPr lang="nl-NL"/>
          </a:p>
        </p:txBody>
      </p:sp>
    </p:spTree>
    <p:extLst>
      <p:ext uri="{BB962C8B-B14F-4D97-AF65-F5344CB8AC3E}">
        <p14:creationId xmlns:p14="http://schemas.microsoft.com/office/powerpoint/2010/main" val="40079589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A7F1DC-C6C1-4974-8C43-7E2A26A75877}" type="slidenum">
              <a:rPr lang="en-US">
                <a:solidFill>
                  <a:prstClr val="black"/>
                </a:solidFill>
              </a:rPr>
              <a:pPr/>
              <a:t>51</a:t>
            </a:fld>
            <a:endParaRPr lang="en-US">
              <a:solidFill>
                <a:prstClr val="black"/>
              </a:solidFill>
            </a:endParaRPr>
          </a:p>
        </p:txBody>
      </p:sp>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p:txBody>
          <a:bodyPr/>
          <a:lstStyle/>
          <a:p>
            <a:r>
              <a:rPr lang="en-US" dirty="0"/>
              <a:t>Solution: a. The energies of all the states are the same since they have the same n: E = -1.51 </a:t>
            </a:r>
            <a:r>
              <a:rPr lang="en-US" dirty="0" err="1"/>
              <a:t>eV</a:t>
            </a:r>
            <a:r>
              <a:rPr lang="en-US" dirty="0"/>
              <a:t>.</a:t>
            </a:r>
          </a:p>
          <a:p>
            <a:r>
              <a:rPr lang="en-US" dirty="0"/>
              <a:t>b. For l = 0, L = 0; for l = 1, L = </a:t>
            </a:r>
            <a:r>
              <a:rPr lang="en-US" dirty="0">
                <a:cs typeface="Arial" charset="0"/>
              </a:rPr>
              <a:t>√2 ħ; for l = 2, L = √6 ħ.</a:t>
            </a:r>
          </a:p>
        </p:txBody>
      </p:sp>
    </p:spTree>
    <p:extLst>
      <p:ext uri="{BB962C8B-B14F-4D97-AF65-F5344CB8AC3E}">
        <p14:creationId xmlns:p14="http://schemas.microsoft.com/office/powerpoint/2010/main" val="6726243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Newton: </a:t>
            </a:r>
            <a:r>
              <a:rPr lang="en-US" sz="1200" kern="1200" dirty="0" err="1" smtClean="0">
                <a:solidFill>
                  <a:schemeClr val="tx1"/>
                </a:solidFill>
                <a:latin typeface="Calibri" pitchFamily="-1" charset="0"/>
                <a:ea typeface="ＭＳ Ｐゴシック" pitchFamily="-1" charset="-128"/>
                <a:cs typeface="ＭＳ Ｐゴシック" pitchFamily="-1" charset="-128"/>
              </a:rPr>
              <a:t>d(mv)/dt</a:t>
            </a:r>
            <a:r>
              <a:rPr lang="en-US" sz="1200" kern="1200" baseline="0" dirty="0" smtClean="0">
                <a:solidFill>
                  <a:schemeClr val="tx1"/>
                </a:solidFill>
                <a:latin typeface="Calibri" pitchFamily="-1" charset="0"/>
                <a:ea typeface="ＭＳ Ｐゴシック" pitchFamily="-1" charset="-128"/>
                <a:cs typeface="ＭＳ Ｐゴシック" pitchFamily="-1" charset="-128"/>
              </a:rPr>
              <a:t>  = </a:t>
            </a:r>
            <a:r>
              <a:rPr lang="en-US" sz="1200" kern="1200" baseline="0" dirty="0" err="1" smtClean="0">
                <a:solidFill>
                  <a:schemeClr val="tx1"/>
                </a:solidFill>
                <a:latin typeface="Calibri" pitchFamily="-1" charset="0"/>
                <a:ea typeface="ＭＳ Ｐゴシック" pitchFamily="-1" charset="-128"/>
                <a:cs typeface="ＭＳ Ｐゴシック" pitchFamily="-1" charset="-128"/>
              </a:rPr>
              <a:t>m</a:t>
            </a:r>
            <a:r>
              <a:rPr lang="en-US" sz="1200" kern="1200" baseline="0" dirty="0" smtClean="0">
                <a:solidFill>
                  <a:schemeClr val="tx1"/>
                </a:solidFill>
                <a:latin typeface="Calibri" pitchFamily="-1" charset="0"/>
                <a:ea typeface="ＭＳ Ｐゴシック" pitchFamily="-1" charset="-128"/>
                <a:cs typeface="ＭＳ Ｐゴシック" pitchFamily="-1" charset="-128"/>
              </a:rPr>
              <a:t> a = F</a:t>
            </a:r>
            <a:endParaRPr lang="en-US" dirty="0" smtClean="0"/>
          </a:p>
          <a:p>
            <a:endParaRPr lang="en-US" dirty="0"/>
          </a:p>
        </p:txBody>
      </p:sp>
      <p:sp>
        <p:nvSpPr>
          <p:cNvPr id="4" name="Slide Number Placeholder 3"/>
          <p:cNvSpPr>
            <a:spLocks noGrp="1"/>
          </p:cNvSpPr>
          <p:nvPr>
            <p:ph type="sldNum" sz="quarter" idx="10"/>
          </p:nvPr>
        </p:nvSpPr>
        <p:spPr/>
        <p:txBody>
          <a:bodyPr/>
          <a:lstStyle/>
          <a:p>
            <a:fld id="{48A5F122-85B6-4B10-858E-494F47006E3E}" type="slidenum">
              <a:rPr lang="nl-NL" smtClean="0"/>
              <a:pPr/>
              <a:t>53</a:t>
            </a:fld>
            <a:endParaRPr lang="nl-NL"/>
          </a:p>
        </p:txBody>
      </p:sp>
    </p:spTree>
    <p:extLst>
      <p:ext uri="{BB962C8B-B14F-4D97-AF65-F5344CB8AC3E}">
        <p14:creationId xmlns:p14="http://schemas.microsoft.com/office/powerpoint/2010/main" val="908210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B67F71-D8A4-47B3-BE53-F546254109FF}" type="slidenum">
              <a:rPr lang="en-US">
                <a:solidFill>
                  <a:prstClr val="black"/>
                </a:solidFill>
              </a:rPr>
              <a:pPr/>
              <a:t>6</a:t>
            </a:fld>
            <a:endParaRPr lang="en-US">
              <a:solidFill>
                <a:prstClr val="black"/>
              </a:solidFill>
            </a:endParaRPr>
          </a:p>
        </p:txBody>
      </p:sp>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p:txBody>
          <a:bodyPr/>
          <a:lstStyle/>
          <a:p>
            <a:r>
              <a:rPr lang="en-US" dirty="0"/>
              <a:t>Figure 37-4. The photoelectric effect</a:t>
            </a:r>
            <a:r>
              <a:rPr lang="en-US" dirty="0" smtClean="0"/>
              <a:t>.</a:t>
            </a:r>
          </a:p>
          <a:p>
            <a:pPr marL="0" marR="0" indent="0" algn="l" defTabSz="457200" rtl="0" eaLnBrk="0" fontAlgn="base" latinLnBrk="0" hangingPunct="0">
              <a:lnSpc>
                <a:spcPct val="100000"/>
              </a:lnSpc>
              <a:spcBef>
                <a:spcPct val="30000"/>
              </a:spcBef>
              <a:spcAft>
                <a:spcPct val="0"/>
              </a:spcAft>
              <a:buClrTx/>
              <a:buSzTx/>
              <a:buFontTx/>
              <a:buNone/>
              <a:tabLst/>
              <a:defRPr/>
            </a:pPr>
            <a:r>
              <a:rPr lang="en-US" i="1" dirty="0" smtClean="0"/>
              <a:t>C: Collector P: photo-emitter </a:t>
            </a:r>
            <a:r>
              <a:rPr lang="en-US" i="0" dirty="0" smtClean="0"/>
              <a:t>)</a:t>
            </a:r>
          </a:p>
          <a:p>
            <a:endParaRPr lang="en-US" sz="1200" kern="1200" dirty="0" smtClean="0">
              <a:solidFill>
                <a:schemeClr val="tx1"/>
              </a:solidFill>
              <a:latin typeface="Calibri" pitchFamily="-1" charset="0"/>
              <a:ea typeface="ＭＳ Ｐゴシック" pitchFamily="-1" charset="-128"/>
              <a:cs typeface="ＭＳ Ｐゴシック" pitchFamily="-1" charset="-128"/>
            </a:endParaRPr>
          </a:p>
          <a:p>
            <a:r>
              <a:rPr lang="en-US" dirty="0" smtClean="0"/>
              <a:t>NB: </a:t>
            </a:r>
            <a:r>
              <a:rPr lang="en-US" i="1" dirty="0" smtClean="0"/>
              <a:t>photocell </a:t>
            </a:r>
            <a:r>
              <a:rPr lang="en-US" b="1" i="0" dirty="0" err="1" smtClean="0">
                <a:sym typeface="Wingdings"/>
              </a:rPr>
              <a:t>vollediger</a:t>
            </a:r>
            <a:r>
              <a:rPr lang="en-US" b="1" i="0" dirty="0" smtClean="0">
                <a:sym typeface="Wingdings"/>
              </a:rPr>
              <a:t>:</a:t>
            </a:r>
            <a:r>
              <a:rPr lang="en-US" i="1" baseline="0" dirty="0" smtClean="0">
                <a:sym typeface="Wingdings"/>
              </a:rPr>
              <a:t> </a:t>
            </a:r>
            <a:r>
              <a:rPr lang="en-US" i="1" dirty="0" err="1" smtClean="0"/>
              <a:t>photoemissive</a:t>
            </a:r>
            <a:r>
              <a:rPr lang="en-US" i="1" dirty="0" smtClean="0"/>
              <a:t> cell</a:t>
            </a:r>
            <a:r>
              <a:rPr lang="en-US" dirty="0" smtClean="0"/>
              <a:t>:</a:t>
            </a:r>
            <a:r>
              <a:rPr lang="en-US" baseline="0" dirty="0" smtClean="0"/>
              <a:t> </a:t>
            </a:r>
          </a:p>
          <a:p>
            <a:r>
              <a:rPr lang="en-US" dirty="0" smtClean="0"/>
              <a:t>Phototubes operate according to the </a:t>
            </a:r>
            <a:r>
              <a:rPr lang="en-US" dirty="0" smtClean="0">
                <a:hlinkClick r:id="rId3" tooltip="Photoelectric effect"/>
              </a:rPr>
              <a:t>photoelectric effect</a:t>
            </a:r>
            <a:r>
              <a:rPr lang="en-US" dirty="0" smtClean="0"/>
              <a:t>: Incoming </a:t>
            </a:r>
            <a:r>
              <a:rPr lang="en-US" dirty="0" smtClean="0">
                <a:hlinkClick r:id="rId4" tooltip="Photon"/>
              </a:rPr>
              <a:t>photons</a:t>
            </a:r>
            <a:r>
              <a:rPr lang="en-US" dirty="0" smtClean="0"/>
              <a:t> strike a </a:t>
            </a:r>
            <a:r>
              <a:rPr lang="en-US" dirty="0" smtClean="0">
                <a:hlinkClick r:id="rId5" tooltip="Photocathode"/>
              </a:rPr>
              <a:t>photocathode</a:t>
            </a:r>
            <a:r>
              <a:rPr lang="en-US" dirty="0" smtClean="0"/>
              <a:t>, knocking </a:t>
            </a:r>
            <a:r>
              <a:rPr lang="en-US" dirty="0" smtClean="0">
                <a:hlinkClick r:id="rId6" tooltip="Electron"/>
              </a:rPr>
              <a:t>electrons</a:t>
            </a:r>
            <a:r>
              <a:rPr lang="en-US" dirty="0" smtClean="0"/>
              <a:t> out of its surface, which are attracted to an </a:t>
            </a:r>
            <a:r>
              <a:rPr lang="en-US" dirty="0" smtClean="0">
                <a:hlinkClick r:id="rId7" tooltip="Anode"/>
              </a:rPr>
              <a:t>anode</a:t>
            </a:r>
            <a:r>
              <a:rPr lang="en-US" dirty="0" smtClean="0"/>
              <a:t>. Thus current is dependent on the frequency and intensity of incoming photons. Unlike </a:t>
            </a:r>
            <a:r>
              <a:rPr lang="en-US" dirty="0" smtClean="0">
                <a:hlinkClick r:id="rId8" tooltip="Photomultiplier"/>
              </a:rPr>
              <a:t>photomultiplier</a:t>
            </a:r>
            <a:r>
              <a:rPr lang="en-US" dirty="0" smtClean="0"/>
              <a:t> tubes, no amplification takes place, so the current through the device is typically of the order of a few </a:t>
            </a:r>
            <a:r>
              <a:rPr lang="en-US" dirty="0" smtClean="0">
                <a:hlinkClick r:id="rId9" tooltip="Microampere"/>
              </a:rPr>
              <a:t>microamperes</a:t>
            </a:r>
            <a:r>
              <a:rPr lang="en-US" dirty="0" smtClean="0"/>
              <a:t>.</a:t>
            </a:r>
            <a:r>
              <a:rPr lang="en-US" baseline="30000" dirty="0" smtClean="0">
                <a:hlinkClick r:id="rId10"/>
              </a:rPr>
              <a:t>[</a:t>
            </a:r>
            <a:endParaRPr lang="en-US" baseline="0" dirty="0" smtClean="0"/>
          </a:p>
          <a:p>
            <a:endParaRPr lang="en-US" sz="1200" kern="1200" dirty="0" smtClean="0">
              <a:solidFill>
                <a:schemeClr val="tx1"/>
              </a:solidFill>
              <a:latin typeface="Calibri" pitchFamily="-1" charset="0"/>
              <a:ea typeface="ＭＳ Ｐゴシック" pitchFamily="-1" charset="-128"/>
              <a:cs typeface="ＭＳ Ｐゴシック" pitchFamily="-1" charset="-128"/>
            </a:endParaRPr>
          </a:p>
          <a:p>
            <a:r>
              <a:rPr lang="en-US" sz="1200" kern="1200" dirty="0" smtClean="0">
                <a:solidFill>
                  <a:schemeClr val="tx1"/>
                </a:solidFill>
                <a:latin typeface="Calibri" pitchFamily="-1" charset="0"/>
                <a:ea typeface="ＭＳ Ｐゴシック" pitchFamily="-1" charset="-128"/>
                <a:cs typeface="ＭＳ Ｐゴシック" pitchFamily="-1" charset="-128"/>
              </a:rPr>
              <a:t>(A </a:t>
            </a:r>
            <a:r>
              <a:rPr lang="en-US" sz="1200" b="1" kern="1200" dirty="0" err="1" smtClean="0">
                <a:solidFill>
                  <a:schemeClr val="tx1"/>
                </a:solidFill>
                <a:latin typeface="Calibri" pitchFamily="-1" charset="0"/>
                <a:ea typeface="ＭＳ Ｐゴシック" pitchFamily="-1" charset="-128"/>
                <a:cs typeface="ＭＳ Ｐゴシック" pitchFamily="-1" charset="-128"/>
              </a:rPr>
              <a:t>photoresistor</a:t>
            </a:r>
            <a:r>
              <a:rPr lang="en-US" sz="1200" b="1" kern="1200" dirty="0" smtClean="0">
                <a:solidFill>
                  <a:schemeClr val="tx1"/>
                </a:solidFill>
                <a:latin typeface="Calibri" pitchFamily="-1" charset="0"/>
                <a:ea typeface="ＭＳ Ｐゴシック" pitchFamily="-1" charset="-128"/>
                <a:cs typeface="ＭＳ Ｐゴシック" pitchFamily="-1" charset="-128"/>
              </a:rPr>
              <a:t> or light-dependent resistor (LDR) or photocell is a light-controlled variable</a:t>
            </a:r>
          </a:p>
          <a:p>
            <a:r>
              <a:rPr lang="en-US" sz="1200" b="1" kern="1200" dirty="0" smtClean="0">
                <a:solidFill>
                  <a:schemeClr val="tx1"/>
                </a:solidFill>
                <a:latin typeface="Calibri" pitchFamily="-1" charset="0"/>
                <a:ea typeface="ＭＳ Ｐゴシック" pitchFamily="-1" charset="-128"/>
                <a:cs typeface="ＭＳ Ｐゴシック" pitchFamily="-1" charset="-128"/>
                <a:hlinkClick r:id="rId11"/>
              </a:rPr>
              <a:t>resistor. The </a:t>
            </a:r>
            <a:r>
              <a:rPr lang="en-US" sz="1200" b="1" kern="1200" dirty="0" smtClean="0">
                <a:solidFill>
                  <a:schemeClr val="tx1"/>
                </a:solidFill>
                <a:latin typeface="Calibri" pitchFamily="-1" charset="0"/>
                <a:ea typeface="ＭＳ Ｐゴシック" pitchFamily="-1" charset="-128"/>
                <a:cs typeface="ＭＳ Ｐゴシック" pitchFamily="-1" charset="-128"/>
                <a:hlinkClick r:id="rId12"/>
              </a:rPr>
              <a:t>resistance of a photoresistor decreases with increasing incident light intensity; in other words, it exhibits </a:t>
            </a:r>
            <a:r>
              <a:rPr lang="en-US" sz="1200" b="1" kern="1200" dirty="0" smtClean="0">
                <a:solidFill>
                  <a:schemeClr val="tx1"/>
                </a:solidFill>
                <a:latin typeface="Calibri" pitchFamily="-1" charset="0"/>
                <a:ea typeface="ＭＳ Ｐゴシック" pitchFamily="-1" charset="-128"/>
                <a:cs typeface="ＭＳ Ｐゴシック" pitchFamily="-1" charset="-128"/>
                <a:hlinkClick r:id="rId13"/>
              </a:rPr>
              <a:t>photoconductivity. </a:t>
            </a:r>
            <a:endParaRPr lang="en-US" sz="1200" b="1" kern="1200" dirty="0" smtClean="0">
              <a:solidFill>
                <a:schemeClr val="tx1"/>
              </a:solidFill>
              <a:latin typeface="Calibri" pitchFamily="-1" charset="0"/>
              <a:ea typeface="ＭＳ Ｐゴシック" pitchFamily="-1" charset="-128"/>
              <a:cs typeface="ＭＳ Ｐゴシック" pitchFamily="-1" charset="-128"/>
            </a:endParaRPr>
          </a:p>
          <a:p>
            <a:endParaRPr lang="en-US" sz="1200" b="1" kern="1200" dirty="0" smtClean="0">
              <a:solidFill>
                <a:schemeClr val="tx1"/>
              </a:solidFill>
              <a:latin typeface="Calibri" pitchFamily="-1" charset="0"/>
              <a:ea typeface="ＭＳ Ｐゴシック" pitchFamily="-1" charset="-128"/>
              <a:cs typeface="ＭＳ Ｐゴシック" pitchFamily="-1" charset="-128"/>
            </a:endParaRPr>
          </a:p>
          <a:p>
            <a:endParaRPr lang="en-US" sz="1200" b="1" kern="1200" dirty="0" smtClean="0">
              <a:solidFill>
                <a:schemeClr val="tx1"/>
              </a:solidFill>
              <a:latin typeface="Calibri" pitchFamily="-1" charset="0"/>
              <a:ea typeface="ＭＳ Ｐゴシック" pitchFamily="-1" charset="-128"/>
              <a:cs typeface="ＭＳ Ｐゴシック" pitchFamily="-1" charset="-128"/>
            </a:endParaRPr>
          </a:p>
          <a:p>
            <a:r>
              <a:rPr lang="en-US" dirty="0" smtClean="0"/>
              <a:t>De </a:t>
            </a:r>
            <a:r>
              <a:rPr lang="en-US" dirty="0" err="1" smtClean="0"/>
              <a:t>lichtgevoelige</a:t>
            </a:r>
            <a:r>
              <a:rPr lang="en-US" dirty="0" smtClean="0"/>
              <a:t> </a:t>
            </a:r>
            <a:r>
              <a:rPr lang="en-US" dirty="0" err="1" smtClean="0"/>
              <a:t>weerstand</a:t>
            </a:r>
            <a:r>
              <a:rPr lang="en-US" dirty="0" smtClean="0"/>
              <a:t> is </a:t>
            </a:r>
            <a:r>
              <a:rPr lang="en-US" dirty="0" err="1" smtClean="0"/>
              <a:t>gebaseerd</a:t>
            </a:r>
            <a:r>
              <a:rPr lang="en-US" dirty="0" smtClean="0"/>
              <a:t> op het </a:t>
            </a:r>
            <a:r>
              <a:rPr lang="en-US" dirty="0" err="1" smtClean="0"/>
              <a:t>foto-elektrisch</a:t>
            </a:r>
            <a:r>
              <a:rPr lang="en-US" dirty="0" smtClean="0"/>
              <a:t> effect: </a:t>
            </a:r>
            <a:r>
              <a:rPr lang="en-US" dirty="0" err="1" smtClean="0"/>
              <a:t>licht</a:t>
            </a:r>
            <a:r>
              <a:rPr lang="en-US" dirty="0" smtClean="0"/>
              <a:t> (</a:t>
            </a:r>
            <a:r>
              <a:rPr lang="en-US" dirty="0" smtClean="0">
                <a:hlinkClick r:id="rId14" tooltip="Foton"/>
              </a:rPr>
              <a:t>fotonen</a:t>
            </a:r>
            <a:r>
              <a:rPr lang="en-US" dirty="0" smtClean="0"/>
              <a:t>) </a:t>
            </a:r>
            <a:r>
              <a:rPr lang="en-US" dirty="0" err="1" smtClean="0"/>
              <a:t>valt</a:t>
            </a:r>
            <a:r>
              <a:rPr lang="en-US" dirty="0" smtClean="0"/>
              <a:t> op </a:t>
            </a:r>
            <a:r>
              <a:rPr lang="en-US" dirty="0" smtClean="0">
                <a:hlinkClick r:id="rId15" tooltip="Elektron"/>
              </a:rPr>
              <a:t>elektronen</a:t>
            </a:r>
            <a:r>
              <a:rPr lang="en-US" dirty="0" smtClean="0"/>
              <a:t> die </a:t>
            </a:r>
            <a:r>
              <a:rPr lang="en-US" dirty="0" err="1" smtClean="0"/>
              <a:t>zich</a:t>
            </a:r>
            <a:r>
              <a:rPr lang="en-US" dirty="0" smtClean="0"/>
              <a:t> in de </a:t>
            </a:r>
            <a:r>
              <a:rPr lang="en-US" dirty="0" smtClean="0">
                <a:hlinkClick r:id="rId16" tooltip="Valentieband"/>
              </a:rPr>
              <a:t>valentieband</a:t>
            </a:r>
            <a:r>
              <a:rPr lang="en-US" dirty="0" smtClean="0"/>
              <a:t> </a:t>
            </a:r>
            <a:r>
              <a:rPr lang="en-US" dirty="0" err="1" smtClean="0"/>
              <a:t>bevinden</a:t>
            </a:r>
            <a:r>
              <a:rPr lang="en-US" dirty="0" smtClean="0"/>
              <a:t>. Het </a:t>
            </a:r>
            <a:r>
              <a:rPr lang="en-US" dirty="0" err="1" smtClean="0"/>
              <a:t>elektron</a:t>
            </a:r>
            <a:r>
              <a:rPr lang="en-US" dirty="0" smtClean="0"/>
              <a:t> </a:t>
            </a:r>
            <a:r>
              <a:rPr lang="en-US" dirty="0" err="1" smtClean="0"/>
              <a:t>neemt</a:t>
            </a:r>
            <a:r>
              <a:rPr lang="en-US" dirty="0" smtClean="0"/>
              <a:t> de </a:t>
            </a:r>
            <a:r>
              <a:rPr lang="en-US" dirty="0" err="1" smtClean="0"/>
              <a:t>energie</a:t>
            </a:r>
            <a:r>
              <a:rPr lang="en-US" dirty="0" smtClean="0"/>
              <a:t> op en </a:t>
            </a:r>
            <a:r>
              <a:rPr lang="en-US" dirty="0" err="1" smtClean="0"/>
              <a:t>verkrijgt</a:t>
            </a:r>
            <a:r>
              <a:rPr lang="en-US" dirty="0" smtClean="0"/>
              <a:t> </a:t>
            </a:r>
            <a:r>
              <a:rPr lang="en-US" dirty="0" err="1" smtClean="0"/>
              <a:t>hierdoor</a:t>
            </a:r>
            <a:r>
              <a:rPr lang="en-US" dirty="0" smtClean="0"/>
              <a:t> </a:t>
            </a:r>
            <a:r>
              <a:rPr lang="en-US" dirty="0" err="1" smtClean="0"/>
              <a:t>voldoende</a:t>
            </a:r>
            <a:r>
              <a:rPr lang="en-US" dirty="0" smtClean="0"/>
              <a:t> </a:t>
            </a:r>
            <a:r>
              <a:rPr lang="en-US" dirty="0" err="1" smtClean="0"/>
              <a:t>energie</a:t>
            </a:r>
            <a:r>
              <a:rPr lang="en-US" dirty="0" smtClean="0"/>
              <a:t> </a:t>
            </a:r>
            <a:r>
              <a:rPr lang="en-US" dirty="0" err="1" smtClean="0"/>
              <a:t>om</a:t>
            </a:r>
            <a:r>
              <a:rPr lang="en-US" dirty="0" smtClean="0"/>
              <a:t> de </a:t>
            </a:r>
            <a:r>
              <a:rPr lang="en-US" dirty="0" smtClean="0">
                <a:hlinkClick r:id="rId17" tooltip="Verboden zone (de pagina bestaat niet)"/>
              </a:rPr>
              <a:t>verboden zone</a:t>
            </a:r>
            <a:r>
              <a:rPr lang="en-US" dirty="0" smtClean="0"/>
              <a:t> </a:t>
            </a:r>
            <a:r>
              <a:rPr lang="en-US" dirty="0" err="1" smtClean="0"/>
              <a:t>te</a:t>
            </a:r>
            <a:r>
              <a:rPr lang="en-US" dirty="0" smtClean="0"/>
              <a:t> </a:t>
            </a:r>
            <a:r>
              <a:rPr lang="en-US" dirty="0" err="1" smtClean="0"/>
              <a:t>overbruggen</a:t>
            </a:r>
            <a:r>
              <a:rPr lang="en-US" dirty="0" smtClean="0"/>
              <a:t> en van de </a:t>
            </a:r>
            <a:r>
              <a:rPr lang="en-US" dirty="0" err="1" smtClean="0"/>
              <a:t>valentieband</a:t>
            </a:r>
            <a:r>
              <a:rPr lang="en-US" dirty="0" smtClean="0"/>
              <a:t> </a:t>
            </a:r>
            <a:r>
              <a:rPr lang="en-US" dirty="0" err="1" smtClean="0"/>
              <a:t>naar</a:t>
            </a:r>
            <a:r>
              <a:rPr lang="en-US" dirty="0" smtClean="0"/>
              <a:t> de </a:t>
            </a:r>
            <a:r>
              <a:rPr lang="en-US" dirty="0" smtClean="0">
                <a:hlinkClick r:id="rId18" tooltip="Geleidingsband"/>
              </a:rPr>
              <a:t>geleidingsband</a:t>
            </a:r>
            <a:r>
              <a:rPr lang="en-US" dirty="0" smtClean="0"/>
              <a:t> </a:t>
            </a:r>
            <a:r>
              <a:rPr lang="en-US" dirty="0" err="1" smtClean="0"/>
              <a:t>te</a:t>
            </a:r>
            <a:r>
              <a:rPr lang="en-US" dirty="0" smtClean="0"/>
              <a:t> </a:t>
            </a:r>
            <a:r>
              <a:rPr lang="en-US" dirty="0" err="1" smtClean="0"/>
              <a:t>springen</a:t>
            </a:r>
            <a:r>
              <a:rPr lang="en-US" dirty="0" smtClean="0"/>
              <a:t>. </a:t>
            </a:r>
            <a:r>
              <a:rPr lang="en-US" dirty="0" err="1" smtClean="0"/>
              <a:t>Daarmee</a:t>
            </a:r>
            <a:r>
              <a:rPr lang="en-US" dirty="0" smtClean="0"/>
              <a:t> is het </a:t>
            </a:r>
            <a:r>
              <a:rPr lang="en-US" dirty="0" err="1" smtClean="0"/>
              <a:t>elektron</a:t>
            </a:r>
            <a:r>
              <a:rPr lang="en-US" dirty="0" smtClean="0"/>
              <a:t> </a:t>
            </a:r>
            <a:r>
              <a:rPr lang="en-US" dirty="0" err="1" smtClean="0"/>
              <a:t>niet</a:t>
            </a:r>
            <a:r>
              <a:rPr lang="en-US" dirty="0" smtClean="0"/>
              <a:t> </a:t>
            </a:r>
            <a:r>
              <a:rPr lang="en-US" dirty="0" err="1" smtClean="0"/>
              <a:t>langer</a:t>
            </a:r>
            <a:r>
              <a:rPr lang="en-US" dirty="0" smtClean="0"/>
              <a:t> </a:t>
            </a:r>
            <a:r>
              <a:rPr lang="en-US" dirty="0" err="1" smtClean="0"/>
              <a:t>aan</a:t>
            </a:r>
            <a:r>
              <a:rPr lang="en-US" dirty="0" smtClean="0"/>
              <a:t> </a:t>
            </a:r>
            <a:r>
              <a:rPr lang="en-US" dirty="0" err="1" smtClean="0"/>
              <a:t>zijn</a:t>
            </a:r>
            <a:r>
              <a:rPr lang="en-US" dirty="0" smtClean="0"/>
              <a:t> </a:t>
            </a:r>
            <a:r>
              <a:rPr lang="en-US" dirty="0" err="1" smtClean="0"/>
              <a:t>atoom</a:t>
            </a:r>
            <a:r>
              <a:rPr lang="en-US" dirty="0" smtClean="0"/>
              <a:t> </a:t>
            </a:r>
            <a:r>
              <a:rPr lang="en-US" dirty="0" err="1" smtClean="0"/>
              <a:t>gebonden</a:t>
            </a:r>
            <a:r>
              <a:rPr lang="en-US" dirty="0" smtClean="0"/>
              <a:t> en </a:t>
            </a:r>
            <a:r>
              <a:rPr lang="en-US" dirty="0" err="1" smtClean="0"/>
              <a:t>beweegt</a:t>
            </a:r>
            <a:r>
              <a:rPr lang="en-US" dirty="0" smtClean="0"/>
              <a:t> </a:t>
            </a:r>
            <a:r>
              <a:rPr lang="en-US" dirty="0" err="1" smtClean="0"/>
              <a:t>als</a:t>
            </a:r>
            <a:r>
              <a:rPr lang="en-US" dirty="0" smtClean="0"/>
              <a:t> </a:t>
            </a:r>
            <a:r>
              <a:rPr lang="en-US" dirty="0" smtClean="0">
                <a:hlinkClick r:id="rId19" tooltip="Vrij elektron (de pagina bestaat niet)"/>
              </a:rPr>
              <a:t>vrij elektron</a:t>
            </a:r>
            <a:r>
              <a:rPr lang="en-US" dirty="0" smtClean="0"/>
              <a:t> in het </a:t>
            </a:r>
            <a:r>
              <a:rPr lang="en-US" dirty="0" smtClean="0">
                <a:hlinkClick r:id="rId20" tooltip="Kristalstructuur"/>
              </a:rPr>
              <a:t>kristalrooster</a:t>
            </a:r>
            <a:r>
              <a:rPr lang="en-US" dirty="0" smtClean="0"/>
              <a:t>. </a:t>
            </a:r>
            <a:r>
              <a:rPr lang="en-US" dirty="0" err="1" smtClean="0"/>
              <a:t>Dit</a:t>
            </a:r>
            <a:r>
              <a:rPr lang="en-US" dirty="0" smtClean="0"/>
              <a:t> </a:t>
            </a:r>
            <a:r>
              <a:rPr lang="en-US" dirty="0" err="1" smtClean="0"/>
              <a:t>vrije</a:t>
            </a:r>
            <a:r>
              <a:rPr lang="en-US" dirty="0" smtClean="0"/>
              <a:t> </a:t>
            </a:r>
            <a:r>
              <a:rPr lang="en-US" dirty="0" err="1" smtClean="0"/>
              <a:t>elektron</a:t>
            </a:r>
            <a:r>
              <a:rPr lang="en-US" dirty="0" smtClean="0"/>
              <a:t> </a:t>
            </a:r>
            <a:r>
              <a:rPr lang="en-US" dirty="0" err="1" smtClean="0"/>
              <a:t>draagt</a:t>
            </a:r>
            <a:r>
              <a:rPr lang="en-US" dirty="0" smtClean="0"/>
              <a:t> </a:t>
            </a:r>
            <a:r>
              <a:rPr lang="en-US" dirty="0" err="1" smtClean="0"/>
              <a:t>bij</a:t>
            </a:r>
            <a:r>
              <a:rPr lang="en-US" dirty="0" smtClean="0"/>
              <a:t> </a:t>
            </a:r>
            <a:r>
              <a:rPr lang="en-US" dirty="0" err="1" smtClean="0"/>
              <a:t>aan</a:t>
            </a:r>
            <a:r>
              <a:rPr lang="en-US" dirty="0" smtClean="0"/>
              <a:t> de </a:t>
            </a:r>
            <a:r>
              <a:rPr lang="en-US" dirty="0" err="1" smtClean="0"/>
              <a:t>verhoging</a:t>
            </a:r>
            <a:r>
              <a:rPr lang="en-US" dirty="0" smtClean="0"/>
              <a:t> van de </a:t>
            </a:r>
            <a:r>
              <a:rPr lang="en-US" dirty="0" err="1" smtClean="0"/>
              <a:t>elektrische</a:t>
            </a:r>
            <a:r>
              <a:rPr lang="en-US" dirty="0" smtClean="0"/>
              <a:t> </a:t>
            </a:r>
            <a:r>
              <a:rPr lang="en-US" dirty="0" err="1" smtClean="0"/>
              <a:t>geleiding</a:t>
            </a:r>
            <a:r>
              <a:rPr lang="en-US" dirty="0" smtClean="0"/>
              <a:t> van de LDR (de </a:t>
            </a:r>
            <a:r>
              <a:rPr lang="en-US" dirty="0" err="1" smtClean="0"/>
              <a:t>verlaging</a:t>
            </a:r>
            <a:r>
              <a:rPr lang="en-US" dirty="0" smtClean="0"/>
              <a:t> van de </a:t>
            </a:r>
            <a:r>
              <a:rPr lang="en-US" dirty="0" err="1" smtClean="0"/>
              <a:t>weerstand</a:t>
            </a:r>
            <a:r>
              <a:rPr lang="en-US" dirty="0" smtClean="0"/>
              <a:t>).</a:t>
            </a:r>
          </a:p>
          <a:p>
            <a:endParaRPr lang="en-US" dirty="0" smtClean="0"/>
          </a:p>
          <a:p>
            <a:r>
              <a:rPr lang="en-US" dirty="0" err="1" smtClean="0"/>
              <a:t>Photoresistor</a:t>
            </a:r>
            <a:r>
              <a:rPr lang="en-US" dirty="0" smtClean="0"/>
              <a:t> = light-dependent resistor, LDR = </a:t>
            </a:r>
            <a:r>
              <a:rPr lang="en-US" i="1" dirty="0" smtClean="0"/>
              <a:t>photocell</a:t>
            </a:r>
          </a:p>
          <a:p>
            <a:endParaRPr lang="en-US" i="1" dirty="0" smtClean="0"/>
          </a:p>
        </p:txBody>
      </p:sp>
    </p:spTree>
    <p:extLst>
      <p:ext uri="{BB962C8B-B14F-4D97-AF65-F5344CB8AC3E}">
        <p14:creationId xmlns:p14="http://schemas.microsoft.com/office/powerpoint/2010/main" val="2341255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7F0995-A6C2-4F20-BE0C-44F46A8F1750}" type="slidenum">
              <a:rPr lang="en-US">
                <a:solidFill>
                  <a:prstClr val="black"/>
                </a:solidFill>
              </a:rPr>
              <a:pPr/>
              <a:t>7</a:t>
            </a:fld>
            <a:endParaRPr lang="en-US">
              <a:solidFill>
                <a:prstClr val="black"/>
              </a:solidFill>
            </a:endParaRPr>
          </a:p>
        </p:txBody>
      </p:sp>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p:txBody>
          <a:bodyPr/>
          <a:lstStyle/>
          <a:p>
            <a:r>
              <a:rPr lang="en-US" dirty="0" err="1" smtClean="0"/>
              <a:t>Breedte</a:t>
            </a:r>
            <a:r>
              <a:rPr lang="en-US" dirty="0" smtClean="0"/>
              <a:t> </a:t>
            </a:r>
            <a:r>
              <a:rPr lang="en-US" dirty="0" err="1" smtClean="0"/>
              <a:t>piek</a:t>
            </a:r>
            <a:r>
              <a:rPr lang="en-US" dirty="0" smtClean="0"/>
              <a:t> </a:t>
            </a:r>
            <a:r>
              <a:rPr lang="en-US" dirty="0" err="1" smtClean="0"/>
              <a:t>evenredig</a:t>
            </a:r>
            <a:r>
              <a:rPr lang="en-US" dirty="0" smtClean="0"/>
              <a:t> met T, </a:t>
            </a:r>
            <a:r>
              <a:rPr lang="en-US" dirty="0" err="1" smtClean="0"/>
              <a:t>intensiteit</a:t>
            </a:r>
            <a:r>
              <a:rPr lang="en-US" dirty="0" smtClean="0"/>
              <a:t> </a:t>
            </a:r>
            <a:r>
              <a:rPr lang="en-US" dirty="0" err="1" smtClean="0"/>
              <a:t>evenredig</a:t>
            </a:r>
            <a:r>
              <a:rPr lang="en-US" dirty="0" smtClean="0"/>
              <a:t> met </a:t>
            </a:r>
            <a:r>
              <a:rPr lang="en-US" dirty="0" err="1" smtClean="0"/>
              <a:t>e</a:t>
            </a:r>
            <a:r>
              <a:rPr lang="en-US" baseline="30000" dirty="0" smtClean="0"/>
              <a:t>-</a:t>
            </a:r>
            <a:r>
              <a:rPr lang="en-US" baseline="0" dirty="0" smtClean="0"/>
              <a:t> - </a:t>
            </a:r>
            <a:r>
              <a:rPr lang="en-US" baseline="0" dirty="0" err="1" smtClean="0"/>
              <a:t>dichtheid</a:t>
            </a:r>
            <a:r>
              <a:rPr lang="en-US" baseline="0" dirty="0" smtClean="0"/>
              <a:t>.</a:t>
            </a:r>
          </a:p>
          <a:p>
            <a:endParaRPr lang="en-US" dirty="0" smtClean="0"/>
          </a:p>
          <a:p>
            <a:r>
              <a:rPr lang="en-US" dirty="0" smtClean="0"/>
              <a:t>Figure </a:t>
            </a:r>
            <a:r>
              <a:rPr lang="en-US" dirty="0"/>
              <a:t>37-7. The Compton effect. A single photon of wavelength </a:t>
            </a:r>
            <a:r>
              <a:rPr lang="el-GR" dirty="0">
                <a:latin typeface="Times New Roman" pitchFamily="18" charset="0"/>
                <a:cs typeface="Times New Roman" pitchFamily="18" charset="0"/>
              </a:rPr>
              <a:t>λ</a:t>
            </a:r>
            <a:r>
              <a:rPr lang="en-US" dirty="0"/>
              <a:t> strikes an electron in some material, knocking it out of its atom. The  scattered photon has less energy (some energy is given to the electron) and hence has a longer wavelength </a:t>
            </a:r>
            <a:r>
              <a:rPr lang="el-GR" dirty="0">
                <a:latin typeface="Times New Roman" pitchFamily="18" charset="0"/>
                <a:cs typeface="Times New Roman" pitchFamily="18" charset="0"/>
              </a:rPr>
              <a:t>λ</a:t>
            </a:r>
            <a:r>
              <a:rPr lang="en-US" dirty="0">
                <a:latin typeface="Times New Roman" pitchFamily="18" charset="0"/>
                <a:cs typeface="Times New Roman" pitchFamily="18" charset="0"/>
              </a:rPr>
              <a:t>’</a:t>
            </a:r>
            <a:r>
              <a:rPr lang="en-US" dirty="0" smtClean="0">
                <a:latin typeface="Times New Roman" pitchFamily="18" charset="0"/>
                <a:cs typeface="Times New Roman" pitchFamily="18" charset="0"/>
              </a:rPr>
              <a:t>.</a:t>
            </a:r>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Compton found that some X-rays experienced no wavelength shift despite being scattered through large angles; in each of these cases the photon failed to eject an electron.</a:t>
            </a:r>
            <a:r>
              <a:rPr lang="en-US" baseline="30000" dirty="0" smtClean="0">
                <a:hlinkClick r:id="rId3"/>
              </a:rPr>
              <a:t>[3]</a:t>
            </a:r>
            <a:r>
              <a:rPr lang="en-US" dirty="0" smtClean="0"/>
              <a:t> Thus the magnitude of the shift is related not to the Compton wavelength of the electron, but to the Compton wavelength of the entire atom, which can be upwards of 10 000 times smaller.</a:t>
            </a:r>
          </a:p>
          <a:p>
            <a:endParaRPr lang="el-GR" dirty="0">
              <a:latin typeface="Times New Roman" pitchFamily="18" charset="0"/>
              <a:cs typeface="Times New Roman" pitchFamily="18" charset="0"/>
            </a:endParaRPr>
          </a:p>
        </p:txBody>
      </p:sp>
    </p:spTree>
    <p:extLst>
      <p:ext uri="{BB962C8B-B14F-4D97-AF65-F5344CB8AC3E}">
        <p14:creationId xmlns:p14="http://schemas.microsoft.com/office/powerpoint/2010/main" val="1067980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620194-9E39-4CC7-B233-488A5AC71047}" type="slidenum">
              <a:rPr lang="en-US">
                <a:solidFill>
                  <a:prstClr val="black"/>
                </a:solidFill>
              </a:rPr>
              <a:pPr/>
              <a:t>8</a:t>
            </a:fld>
            <a:endParaRPr lang="en-US">
              <a:solidFill>
                <a:prstClr val="black"/>
              </a:solidFill>
            </a:endParaRPr>
          </a:p>
        </p:txBody>
      </p:sp>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964028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620194-9E39-4CC7-B233-488A5AC71047}" type="slidenum">
              <a:rPr lang="en-US">
                <a:solidFill>
                  <a:prstClr val="black"/>
                </a:solidFill>
              </a:rPr>
              <a:pPr/>
              <a:t>9</a:t>
            </a:fld>
            <a:endParaRPr lang="en-US">
              <a:solidFill>
                <a:prstClr val="black"/>
              </a:solidFill>
            </a:endParaRPr>
          </a:p>
        </p:txBody>
      </p:sp>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96292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620194-9E39-4CC7-B233-488A5AC71047}" type="slidenum">
              <a:rPr lang="en-US">
                <a:solidFill>
                  <a:prstClr val="black"/>
                </a:solidFill>
              </a:rPr>
              <a:pPr/>
              <a:t>10</a:t>
            </a:fld>
            <a:endParaRPr lang="en-US">
              <a:solidFill>
                <a:prstClr val="black"/>
              </a:solidFill>
            </a:endParaRPr>
          </a:p>
        </p:txBody>
      </p:sp>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p:txBody>
          <a:bodyPr/>
          <a:lstStyle/>
          <a:p>
            <a:r>
              <a:rPr lang="en-US" dirty="0" smtClean="0"/>
              <a:t>10 </a:t>
            </a:r>
            <a:r>
              <a:rPr lang="en-US" dirty="0" err="1" smtClean="0"/>
              <a:t>stippen</a:t>
            </a:r>
            <a:r>
              <a:rPr lang="en-US" dirty="0" smtClean="0"/>
              <a:t> </a:t>
            </a:r>
            <a:r>
              <a:rPr lang="en-US" dirty="0" smtClean="0">
                <a:sym typeface="Wingdings" panose="05000000000000000000" pitchFamily="2" charset="2"/>
              </a:rPr>
              <a:t> 5-voudige </a:t>
            </a:r>
            <a:r>
              <a:rPr lang="en-US" dirty="0" err="1" smtClean="0">
                <a:sym typeface="Wingdings" panose="05000000000000000000" pitchFamily="2" charset="2"/>
              </a:rPr>
              <a:t>symmetrie</a:t>
            </a:r>
            <a:endParaRPr lang="en-US" dirty="0" smtClean="0"/>
          </a:p>
          <a:p>
            <a:r>
              <a:rPr lang="en-US" dirty="0" smtClean="0"/>
              <a:t>http://www.sciencedirect.com/science/article/pii/S0955221906001865</a:t>
            </a:r>
          </a:p>
          <a:p>
            <a:r>
              <a:rPr lang="en-US" dirty="0" err="1" smtClean="0"/>
              <a:t>Ritsch</a:t>
            </a:r>
            <a:r>
              <a:rPr lang="en-US" dirty="0" smtClean="0"/>
              <a:t> </a:t>
            </a:r>
            <a:r>
              <a:rPr lang="en-US" dirty="0" err="1" smtClean="0"/>
              <a:t>Beeli</a:t>
            </a:r>
            <a:r>
              <a:rPr lang="en-US" dirty="0" smtClean="0"/>
              <a:t> 5-voudige </a:t>
            </a:r>
            <a:r>
              <a:rPr lang="en-US" dirty="0" err="1" smtClean="0"/>
              <a:t>symmetrie</a:t>
            </a:r>
            <a:r>
              <a:rPr lang="en-US" dirty="0" smtClean="0"/>
              <a:t> QC: </a:t>
            </a:r>
            <a:r>
              <a:rPr lang="en-US" dirty="0" err="1" smtClean="0"/>
              <a:t>QuasiCrystal</a:t>
            </a:r>
            <a:endParaRPr lang="en-US" dirty="0"/>
          </a:p>
        </p:txBody>
      </p:sp>
    </p:spTree>
    <p:extLst>
      <p:ext uri="{BB962C8B-B14F-4D97-AF65-F5344CB8AC3E}">
        <p14:creationId xmlns:p14="http://schemas.microsoft.com/office/powerpoint/2010/main" val="1848896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x-none"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0C559895-FADE-4862-A8DC-454FFB9CCE07}" type="slidenum">
              <a:rPr lang="en-US"/>
              <a:pPr/>
              <a:t>‹nr.›</a:t>
            </a:fld>
            <a:endParaRPr lang="en-US"/>
          </a:p>
        </p:txBody>
      </p:sp>
    </p:spTree>
    <p:extLst>
      <p:ext uri="{BB962C8B-B14F-4D97-AF65-F5344CB8AC3E}">
        <p14:creationId xmlns:p14="http://schemas.microsoft.com/office/powerpoint/2010/main" val="2870268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5F55823E-5A2F-4821-966F-09084FBAF469}" type="slidenum">
              <a:rPr lang="en-US"/>
              <a:pPr/>
              <a:t>‹nr.›</a:t>
            </a:fld>
            <a:endParaRPr lang="en-US"/>
          </a:p>
        </p:txBody>
      </p:sp>
    </p:spTree>
    <p:extLst>
      <p:ext uri="{BB962C8B-B14F-4D97-AF65-F5344CB8AC3E}">
        <p14:creationId xmlns:p14="http://schemas.microsoft.com/office/powerpoint/2010/main" val="532975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65C65A00-BC66-4E0A-9AB1-996FBE72397B}" type="slidenum">
              <a:rPr lang="en-US"/>
              <a:pPr/>
              <a:t>‹nr.›</a:t>
            </a:fld>
            <a:endParaRPr lang="en-US"/>
          </a:p>
        </p:txBody>
      </p:sp>
    </p:spTree>
    <p:extLst>
      <p:ext uri="{BB962C8B-B14F-4D97-AF65-F5344CB8AC3E}">
        <p14:creationId xmlns:p14="http://schemas.microsoft.com/office/powerpoint/2010/main" val="21217261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22372943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9102248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4714699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26068359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22212717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17571933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36994095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4236115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7E4D233-B41F-4148-9621-D5F4A721EFC8}" type="slidenum">
              <a:rPr lang="en-US"/>
              <a:pPr/>
              <a:t>‹nr.›</a:t>
            </a:fld>
            <a:endParaRPr lang="en-US"/>
          </a:p>
        </p:txBody>
      </p:sp>
    </p:spTree>
    <p:extLst>
      <p:ext uri="{BB962C8B-B14F-4D97-AF65-F5344CB8AC3E}">
        <p14:creationId xmlns:p14="http://schemas.microsoft.com/office/powerpoint/2010/main" val="17981449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15998520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33090731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0"/>
            <a:ext cx="2057400" cy="6126163"/>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0"/>
            <a:ext cx="6019800" cy="61261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20259573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31971512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15300469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30730515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20292556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13411565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38264921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319269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x-none"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FC3DC2E4-F20B-4D38-BFEC-3BF13E1EDD86}" type="slidenum">
              <a:rPr lang="en-US"/>
              <a:pPr/>
              <a:t>‹nr.›</a:t>
            </a:fld>
            <a:endParaRPr lang="en-US"/>
          </a:p>
        </p:txBody>
      </p:sp>
    </p:spTree>
    <p:extLst>
      <p:ext uri="{BB962C8B-B14F-4D97-AF65-F5344CB8AC3E}">
        <p14:creationId xmlns:p14="http://schemas.microsoft.com/office/powerpoint/2010/main" val="23742371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9789449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37380740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23180448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0"/>
            <a:ext cx="2057400" cy="6126163"/>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0"/>
            <a:ext cx="6019800" cy="61261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39895284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Tree>
    <p:extLst>
      <p:ext uri="{BB962C8B-B14F-4D97-AF65-F5344CB8AC3E}">
        <p14:creationId xmlns:p14="http://schemas.microsoft.com/office/powerpoint/2010/main" val="56489052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30194076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5387050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34773725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33615435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2684968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5DE20E15-D94F-46D2-BF28-A727C52A5488}" type="slidenum">
              <a:rPr lang="en-US"/>
              <a:pPr/>
              <a:t>‹nr.›</a:t>
            </a:fld>
            <a:endParaRPr lang="en-US"/>
          </a:p>
        </p:txBody>
      </p:sp>
    </p:spTree>
    <p:extLst>
      <p:ext uri="{BB962C8B-B14F-4D97-AF65-F5344CB8AC3E}">
        <p14:creationId xmlns:p14="http://schemas.microsoft.com/office/powerpoint/2010/main" val="7872854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42172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7358059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495166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9850076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0"/>
            <a:ext cx="2057400" cy="6126163"/>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0"/>
            <a:ext cx="6019800" cy="61261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267948569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x-none"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0C559895-FADE-4862-A8DC-454FFB9CCE07}" type="slidenum">
              <a:rPr lang="en-US">
                <a:solidFill>
                  <a:srgbClr val="000000"/>
                </a:solidFill>
              </a:rPr>
              <a:pPr/>
              <a:t>‹nr.›</a:t>
            </a:fld>
            <a:endParaRPr lang="en-US">
              <a:solidFill>
                <a:srgbClr val="000000"/>
              </a:solidFill>
            </a:endParaRPr>
          </a:p>
        </p:txBody>
      </p:sp>
    </p:spTree>
    <p:extLst>
      <p:ext uri="{BB962C8B-B14F-4D97-AF65-F5344CB8AC3E}">
        <p14:creationId xmlns:p14="http://schemas.microsoft.com/office/powerpoint/2010/main" val="28050201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B7E4D233-B41F-4148-9621-D5F4A721EFC8}" type="slidenum">
              <a:rPr lang="en-US">
                <a:solidFill>
                  <a:srgbClr val="000000"/>
                </a:solidFill>
              </a:rPr>
              <a:pPr/>
              <a:t>‹nr.›</a:t>
            </a:fld>
            <a:endParaRPr lang="en-US">
              <a:solidFill>
                <a:srgbClr val="000000"/>
              </a:solidFill>
            </a:endParaRPr>
          </a:p>
        </p:txBody>
      </p:sp>
    </p:spTree>
    <p:extLst>
      <p:ext uri="{BB962C8B-B14F-4D97-AF65-F5344CB8AC3E}">
        <p14:creationId xmlns:p14="http://schemas.microsoft.com/office/powerpoint/2010/main" val="110270047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x-none"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FC3DC2E4-F20B-4D38-BFEC-3BF13E1EDD86}" type="slidenum">
              <a:rPr lang="en-US">
                <a:solidFill>
                  <a:srgbClr val="000000"/>
                </a:solidFill>
              </a:rPr>
              <a:pPr/>
              <a:t>‹nr.›</a:t>
            </a:fld>
            <a:endParaRPr lang="en-US">
              <a:solidFill>
                <a:srgbClr val="000000"/>
              </a:solidFill>
            </a:endParaRPr>
          </a:p>
        </p:txBody>
      </p:sp>
    </p:spTree>
    <p:extLst>
      <p:ext uri="{BB962C8B-B14F-4D97-AF65-F5344CB8AC3E}">
        <p14:creationId xmlns:p14="http://schemas.microsoft.com/office/powerpoint/2010/main" val="228190575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5DE20E15-D94F-46D2-BF28-A727C52A5488}" type="slidenum">
              <a:rPr lang="en-US">
                <a:solidFill>
                  <a:srgbClr val="000000"/>
                </a:solidFill>
              </a:rPr>
              <a:pPr/>
              <a:t>‹nr.›</a:t>
            </a:fld>
            <a:endParaRPr lang="en-US">
              <a:solidFill>
                <a:srgbClr val="000000"/>
              </a:solidFill>
            </a:endParaRPr>
          </a:p>
        </p:txBody>
      </p:sp>
    </p:spTree>
    <p:extLst>
      <p:ext uri="{BB962C8B-B14F-4D97-AF65-F5344CB8AC3E}">
        <p14:creationId xmlns:p14="http://schemas.microsoft.com/office/powerpoint/2010/main" val="16683024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fld id="{49D9F657-7A4C-4784-B6BD-E4F31E67A35B}" type="slidenum">
              <a:rPr lang="en-US">
                <a:solidFill>
                  <a:srgbClr val="000000"/>
                </a:solidFill>
              </a:rPr>
              <a:pPr/>
              <a:t>‹nr.›</a:t>
            </a:fld>
            <a:endParaRPr lang="en-US">
              <a:solidFill>
                <a:srgbClr val="000000"/>
              </a:solidFill>
            </a:endParaRPr>
          </a:p>
        </p:txBody>
      </p:sp>
    </p:spTree>
    <p:extLst>
      <p:ext uri="{BB962C8B-B14F-4D97-AF65-F5344CB8AC3E}">
        <p14:creationId xmlns:p14="http://schemas.microsoft.com/office/powerpoint/2010/main" val="1854861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49D9F657-7A4C-4784-B6BD-E4F31E67A35B}" type="slidenum">
              <a:rPr lang="en-US"/>
              <a:pPr/>
              <a:t>‹nr.›</a:t>
            </a:fld>
            <a:endParaRPr lang="en-US"/>
          </a:p>
        </p:txBody>
      </p:sp>
    </p:spTree>
    <p:extLst>
      <p:ext uri="{BB962C8B-B14F-4D97-AF65-F5344CB8AC3E}">
        <p14:creationId xmlns:p14="http://schemas.microsoft.com/office/powerpoint/2010/main" val="315107579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fld id="{3F55A5A1-3BE9-449E-AE27-E281C2074398}" type="slidenum">
              <a:rPr lang="en-US">
                <a:solidFill>
                  <a:srgbClr val="000000"/>
                </a:solidFill>
              </a:rPr>
              <a:pPr/>
              <a:t>‹nr.›</a:t>
            </a:fld>
            <a:endParaRPr lang="en-US">
              <a:solidFill>
                <a:srgbClr val="000000"/>
              </a:solidFill>
            </a:endParaRPr>
          </a:p>
        </p:txBody>
      </p:sp>
    </p:spTree>
    <p:extLst>
      <p:ext uri="{BB962C8B-B14F-4D97-AF65-F5344CB8AC3E}">
        <p14:creationId xmlns:p14="http://schemas.microsoft.com/office/powerpoint/2010/main" val="4848299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fld id="{DBBC3BA0-3D22-4D2E-8DF3-F72A5F9F20E9}" type="slidenum">
              <a:rPr lang="en-US">
                <a:solidFill>
                  <a:srgbClr val="000000"/>
                </a:solidFill>
              </a:rPr>
              <a:pPr/>
              <a:t>‹nr.›</a:t>
            </a:fld>
            <a:endParaRPr lang="en-US">
              <a:solidFill>
                <a:srgbClr val="000000"/>
              </a:solidFill>
            </a:endParaRPr>
          </a:p>
        </p:txBody>
      </p:sp>
    </p:spTree>
    <p:extLst>
      <p:ext uri="{BB962C8B-B14F-4D97-AF65-F5344CB8AC3E}">
        <p14:creationId xmlns:p14="http://schemas.microsoft.com/office/powerpoint/2010/main" val="216002685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1429A4D2-0831-416D-BD7E-C5AC8D93F67C}" type="slidenum">
              <a:rPr lang="en-US">
                <a:solidFill>
                  <a:srgbClr val="000000"/>
                </a:solidFill>
              </a:rPr>
              <a:pPr/>
              <a:t>‹nr.›</a:t>
            </a:fld>
            <a:endParaRPr lang="en-US">
              <a:solidFill>
                <a:srgbClr val="000000"/>
              </a:solidFill>
            </a:endParaRPr>
          </a:p>
        </p:txBody>
      </p:sp>
    </p:spTree>
    <p:extLst>
      <p:ext uri="{BB962C8B-B14F-4D97-AF65-F5344CB8AC3E}">
        <p14:creationId xmlns:p14="http://schemas.microsoft.com/office/powerpoint/2010/main" val="33530331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413DB848-D580-4699-9EA3-1CB671B4E348}" type="slidenum">
              <a:rPr lang="en-US">
                <a:solidFill>
                  <a:srgbClr val="000000"/>
                </a:solidFill>
              </a:rPr>
              <a:pPr/>
              <a:t>‹nr.›</a:t>
            </a:fld>
            <a:endParaRPr lang="en-US">
              <a:solidFill>
                <a:srgbClr val="000000"/>
              </a:solidFill>
            </a:endParaRPr>
          </a:p>
        </p:txBody>
      </p:sp>
    </p:spTree>
    <p:extLst>
      <p:ext uri="{BB962C8B-B14F-4D97-AF65-F5344CB8AC3E}">
        <p14:creationId xmlns:p14="http://schemas.microsoft.com/office/powerpoint/2010/main" val="330142999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5F55823E-5A2F-4821-966F-09084FBAF469}" type="slidenum">
              <a:rPr lang="en-US">
                <a:solidFill>
                  <a:srgbClr val="000000"/>
                </a:solidFill>
              </a:rPr>
              <a:pPr/>
              <a:t>‹nr.›</a:t>
            </a:fld>
            <a:endParaRPr lang="en-US">
              <a:solidFill>
                <a:srgbClr val="000000"/>
              </a:solidFill>
            </a:endParaRPr>
          </a:p>
        </p:txBody>
      </p:sp>
    </p:spTree>
    <p:extLst>
      <p:ext uri="{BB962C8B-B14F-4D97-AF65-F5344CB8AC3E}">
        <p14:creationId xmlns:p14="http://schemas.microsoft.com/office/powerpoint/2010/main" val="137333116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65C65A00-BC66-4E0A-9AB1-996FBE72397B}" type="slidenum">
              <a:rPr lang="en-US">
                <a:solidFill>
                  <a:srgbClr val="000000"/>
                </a:solidFill>
              </a:rPr>
              <a:pPr/>
              <a:t>‹nr.›</a:t>
            </a:fld>
            <a:endParaRPr lang="en-US">
              <a:solidFill>
                <a:srgbClr val="000000"/>
              </a:solidFill>
            </a:endParaRPr>
          </a:p>
        </p:txBody>
      </p:sp>
    </p:spTree>
    <p:extLst>
      <p:ext uri="{BB962C8B-B14F-4D97-AF65-F5344CB8AC3E}">
        <p14:creationId xmlns:p14="http://schemas.microsoft.com/office/powerpoint/2010/main" val="359671099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36261071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23884549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386906775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20700152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3F55A5A1-3BE9-449E-AE27-E281C2074398}" type="slidenum">
              <a:rPr lang="en-US"/>
              <a:pPr/>
              <a:t>‹nr.›</a:t>
            </a:fld>
            <a:endParaRPr lang="en-US"/>
          </a:p>
        </p:txBody>
      </p:sp>
    </p:spTree>
    <p:extLst>
      <p:ext uri="{BB962C8B-B14F-4D97-AF65-F5344CB8AC3E}">
        <p14:creationId xmlns:p14="http://schemas.microsoft.com/office/powerpoint/2010/main" val="111699345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90388585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260113545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39606642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216794190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289103271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237109281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0"/>
            <a:ext cx="2057400" cy="6126163"/>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0"/>
            <a:ext cx="6019800" cy="61261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r>
              <a:rPr lang="en-US">
                <a:solidFill>
                  <a:srgbClr val="000000"/>
                </a:solidFill>
              </a:rPr>
              <a:t>Copyright © 2009 Pearson Education, Inc.</a:t>
            </a:r>
          </a:p>
        </p:txBody>
      </p:sp>
    </p:spTree>
    <p:extLst>
      <p:ext uri="{BB962C8B-B14F-4D97-AF65-F5344CB8AC3E}">
        <p14:creationId xmlns:p14="http://schemas.microsoft.com/office/powerpoint/2010/main" val="162139991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Tree>
    <p:extLst>
      <p:ext uri="{BB962C8B-B14F-4D97-AF65-F5344CB8AC3E}">
        <p14:creationId xmlns:p14="http://schemas.microsoft.com/office/powerpoint/2010/main" val="39166687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7059357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383049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DBBC3BA0-3D22-4D2E-8DF3-F72A5F9F20E9}" type="slidenum">
              <a:rPr lang="en-US"/>
              <a:pPr/>
              <a:t>‹nr.›</a:t>
            </a:fld>
            <a:endParaRPr lang="en-US"/>
          </a:p>
        </p:txBody>
      </p:sp>
    </p:spTree>
    <p:extLst>
      <p:ext uri="{BB962C8B-B14F-4D97-AF65-F5344CB8AC3E}">
        <p14:creationId xmlns:p14="http://schemas.microsoft.com/office/powerpoint/2010/main" val="276302688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227057492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406138746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398772936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3564183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30559190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43364299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419254031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0"/>
            <a:ext cx="2057400" cy="6126163"/>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0"/>
            <a:ext cx="6019800" cy="61261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904930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1429A4D2-0831-416D-BD7E-C5AC8D93F67C}" type="slidenum">
              <a:rPr lang="en-US"/>
              <a:pPr/>
              <a:t>‹nr.›</a:t>
            </a:fld>
            <a:endParaRPr lang="en-US"/>
          </a:p>
        </p:txBody>
      </p:sp>
    </p:spTree>
    <p:extLst>
      <p:ext uri="{BB962C8B-B14F-4D97-AF65-F5344CB8AC3E}">
        <p14:creationId xmlns:p14="http://schemas.microsoft.com/office/powerpoint/2010/main" val="2768489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413DB848-D580-4699-9EA3-1CB671B4E348}" type="slidenum">
              <a:rPr lang="en-US"/>
              <a:pPr/>
              <a:t>‹nr.›</a:t>
            </a:fld>
            <a:endParaRPr lang="en-US"/>
          </a:p>
        </p:txBody>
      </p:sp>
    </p:spTree>
    <p:extLst>
      <p:ext uri="{BB962C8B-B14F-4D97-AF65-F5344CB8AC3E}">
        <p14:creationId xmlns:p14="http://schemas.microsoft.com/office/powerpoint/2010/main" val="1737496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atin typeface="Times New Roman" pitchFamily="-1" charset="0"/>
                <a:ea typeface="+mn-ea"/>
                <a:cs typeface="+mn-cs"/>
              </a:defRPr>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New Roman" pitchFamily="-1" charset="0"/>
                <a:ea typeface="+mn-ea"/>
                <a:cs typeface="+mn-cs"/>
              </a:defRPr>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Times New Roman" pitchFamily="18" charset="0"/>
              </a:defRPr>
            </a:lvl1pPr>
          </a:lstStyle>
          <a:p>
            <a:fld id="{71BB459E-FB1C-4F93-998B-5A726229F3B5}" type="slidenum">
              <a:rPr lang="en-US"/>
              <a:pPr/>
              <a:t>‹nr.›</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2400">
          <a:solidFill>
            <a:schemeClr val="tx2"/>
          </a:solidFill>
          <a:latin typeface="+mj-lt"/>
          <a:ea typeface="ＭＳ Ｐゴシック" pitchFamily="-1" charset="-128"/>
          <a:cs typeface="ＭＳ Ｐゴシック" pitchFamily="-1" charset="-128"/>
        </a:defRPr>
      </a:lvl1pPr>
      <a:lvl2pPr algn="ctr" rtl="0" eaLnBrk="0" fontAlgn="base" hangingPunct="0">
        <a:spcBef>
          <a:spcPct val="0"/>
        </a:spcBef>
        <a:spcAft>
          <a:spcPct val="0"/>
        </a:spcAft>
        <a:defRPr sz="2400">
          <a:solidFill>
            <a:schemeClr val="tx2"/>
          </a:solidFill>
          <a:latin typeface="Arial" pitchFamily="-1" charset="0"/>
          <a:ea typeface="ＭＳ Ｐゴシック" pitchFamily="-1" charset="-128"/>
          <a:cs typeface="ＭＳ Ｐゴシック" pitchFamily="-1" charset="-128"/>
        </a:defRPr>
      </a:lvl2pPr>
      <a:lvl3pPr algn="ctr" rtl="0" eaLnBrk="0" fontAlgn="base" hangingPunct="0">
        <a:spcBef>
          <a:spcPct val="0"/>
        </a:spcBef>
        <a:spcAft>
          <a:spcPct val="0"/>
        </a:spcAft>
        <a:defRPr sz="2400">
          <a:solidFill>
            <a:schemeClr val="tx2"/>
          </a:solidFill>
          <a:latin typeface="Arial" pitchFamily="-1" charset="0"/>
          <a:ea typeface="ＭＳ Ｐゴシック" pitchFamily="-1" charset="-128"/>
          <a:cs typeface="ＭＳ Ｐゴシック" pitchFamily="-1" charset="-128"/>
        </a:defRPr>
      </a:lvl3pPr>
      <a:lvl4pPr algn="ctr" rtl="0" eaLnBrk="0" fontAlgn="base" hangingPunct="0">
        <a:spcBef>
          <a:spcPct val="0"/>
        </a:spcBef>
        <a:spcAft>
          <a:spcPct val="0"/>
        </a:spcAft>
        <a:defRPr sz="2400">
          <a:solidFill>
            <a:schemeClr val="tx2"/>
          </a:solidFill>
          <a:latin typeface="Arial" pitchFamily="-1" charset="0"/>
          <a:ea typeface="ＭＳ Ｐゴシック" pitchFamily="-1" charset="-128"/>
          <a:cs typeface="ＭＳ Ｐゴシック" pitchFamily="-1" charset="-128"/>
        </a:defRPr>
      </a:lvl4pPr>
      <a:lvl5pPr algn="ctr" rtl="0" eaLnBrk="0" fontAlgn="base" hangingPunct="0">
        <a:spcBef>
          <a:spcPct val="0"/>
        </a:spcBef>
        <a:spcAft>
          <a:spcPct val="0"/>
        </a:spcAft>
        <a:defRPr sz="2400">
          <a:solidFill>
            <a:schemeClr val="tx2"/>
          </a:solidFill>
          <a:latin typeface="Arial" pitchFamily="-1" charset="0"/>
          <a:ea typeface="ＭＳ Ｐゴシック" pitchFamily="-1" charset="-128"/>
          <a:cs typeface="ＭＳ Ｐゴシック" pitchFamily="-1" charset="-128"/>
        </a:defRPr>
      </a:lvl5pPr>
      <a:lvl6pPr marL="457200" algn="ctr" rtl="0" eaLnBrk="0" fontAlgn="base" hangingPunct="0">
        <a:spcBef>
          <a:spcPct val="0"/>
        </a:spcBef>
        <a:spcAft>
          <a:spcPct val="0"/>
        </a:spcAft>
        <a:defRPr sz="2400">
          <a:solidFill>
            <a:schemeClr val="tx2"/>
          </a:solidFill>
          <a:latin typeface="Arial" pitchFamily="-1" charset="0"/>
        </a:defRPr>
      </a:lvl6pPr>
      <a:lvl7pPr marL="914400" algn="ctr" rtl="0" eaLnBrk="0" fontAlgn="base" hangingPunct="0">
        <a:spcBef>
          <a:spcPct val="0"/>
        </a:spcBef>
        <a:spcAft>
          <a:spcPct val="0"/>
        </a:spcAft>
        <a:defRPr sz="2400">
          <a:solidFill>
            <a:schemeClr val="tx2"/>
          </a:solidFill>
          <a:latin typeface="Arial" pitchFamily="-1" charset="0"/>
        </a:defRPr>
      </a:lvl7pPr>
      <a:lvl8pPr marL="1371600" algn="ctr" rtl="0" eaLnBrk="0" fontAlgn="base" hangingPunct="0">
        <a:spcBef>
          <a:spcPct val="0"/>
        </a:spcBef>
        <a:spcAft>
          <a:spcPct val="0"/>
        </a:spcAft>
        <a:defRPr sz="2400">
          <a:solidFill>
            <a:schemeClr val="tx2"/>
          </a:solidFill>
          <a:latin typeface="Arial" pitchFamily="-1" charset="0"/>
        </a:defRPr>
      </a:lvl8pPr>
      <a:lvl9pPr marL="1828800" algn="ctr" rtl="0" eaLnBrk="0" fontAlgn="base" hangingPunct="0">
        <a:spcBef>
          <a:spcPct val="0"/>
        </a:spcBef>
        <a:spcAft>
          <a:spcPct val="0"/>
        </a:spcAft>
        <a:defRPr sz="2400">
          <a:solidFill>
            <a:schemeClr val="tx2"/>
          </a:solidFill>
          <a:latin typeface="Arial" pitchFamily="-1" charset="0"/>
        </a:defRPr>
      </a:lvl9pPr>
    </p:titleStyle>
    <p:bodyStyle>
      <a:lvl1pPr marL="342900" indent="-342900" algn="l" rtl="0" eaLnBrk="0" fontAlgn="base" hangingPunct="0">
        <a:spcBef>
          <a:spcPct val="20000"/>
        </a:spcBef>
        <a:spcAft>
          <a:spcPct val="0"/>
        </a:spcAft>
        <a:buChar char="•"/>
        <a:defRPr sz="2200">
          <a:solidFill>
            <a:schemeClr val="tx1"/>
          </a:solidFill>
          <a:latin typeface="+mn-lt"/>
          <a:ea typeface="ＭＳ Ｐゴシック" pitchFamily="-1" charset="-128"/>
          <a:cs typeface="ＭＳ Ｐゴシック" pitchFamily="-1" charset="-128"/>
        </a:defRPr>
      </a:lvl1pPr>
      <a:lvl2pPr marL="742950" indent="-285750" algn="l" rtl="0" eaLnBrk="0" fontAlgn="base" hangingPunct="0">
        <a:spcBef>
          <a:spcPct val="20000"/>
        </a:spcBef>
        <a:spcAft>
          <a:spcPct val="0"/>
        </a:spcAft>
        <a:buChar char="–"/>
        <a:defRPr sz="2000">
          <a:solidFill>
            <a:schemeClr val="tx1"/>
          </a:solidFill>
          <a:latin typeface="+mn-lt"/>
          <a:ea typeface="ＭＳ Ｐゴシック" pitchFamily="-1" charset="-128"/>
        </a:defRPr>
      </a:lvl2pPr>
      <a:lvl3pPr marL="1143000" indent="-228600" algn="l" rtl="0" eaLnBrk="0" fontAlgn="base" hangingPunct="0">
        <a:spcBef>
          <a:spcPct val="20000"/>
        </a:spcBef>
        <a:spcAft>
          <a:spcPct val="0"/>
        </a:spcAft>
        <a:buChar char="•"/>
        <a:defRPr sz="2400">
          <a:solidFill>
            <a:schemeClr val="tx1"/>
          </a:solidFill>
          <a:latin typeface="Times New Roman" pitchFamily="-1" charset="0"/>
          <a:ea typeface="ＭＳ Ｐゴシック"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itchFamily="-1" charset="0"/>
          <a:ea typeface="ＭＳ Ｐゴシック"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itchFamily="-1" charset="0"/>
          <a:ea typeface="ＭＳ Ｐゴシック" pitchFamily="-1" charset="-128"/>
        </a:defRPr>
      </a:lvl5pPr>
      <a:lvl6pPr marL="2514600" indent="-228600" algn="l" rtl="0" eaLnBrk="0" fontAlgn="base" hangingPunct="0">
        <a:spcBef>
          <a:spcPct val="20000"/>
        </a:spcBef>
        <a:spcAft>
          <a:spcPct val="0"/>
        </a:spcAft>
        <a:buChar char="»"/>
        <a:defRPr sz="2000">
          <a:solidFill>
            <a:schemeClr val="tx1"/>
          </a:solidFill>
          <a:latin typeface="Times New Roman" pitchFamily="-1" charset="0"/>
          <a:ea typeface="ＭＳ Ｐゴシック" pitchFamily="-1" charset="-128"/>
        </a:defRPr>
      </a:lvl6pPr>
      <a:lvl7pPr marL="2971800" indent="-228600" algn="l" rtl="0" eaLnBrk="0" fontAlgn="base" hangingPunct="0">
        <a:spcBef>
          <a:spcPct val="20000"/>
        </a:spcBef>
        <a:spcAft>
          <a:spcPct val="0"/>
        </a:spcAft>
        <a:buChar char="»"/>
        <a:defRPr sz="2000">
          <a:solidFill>
            <a:schemeClr val="tx1"/>
          </a:solidFill>
          <a:latin typeface="Times New Roman" pitchFamily="-1" charset="0"/>
          <a:ea typeface="ＭＳ Ｐゴシック" pitchFamily="-1" charset="-128"/>
        </a:defRPr>
      </a:lvl7pPr>
      <a:lvl8pPr marL="3429000" indent="-228600" algn="l" rtl="0" eaLnBrk="0" fontAlgn="base" hangingPunct="0">
        <a:spcBef>
          <a:spcPct val="20000"/>
        </a:spcBef>
        <a:spcAft>
          <a:spcPct val="0"/>
        </a:spcAft>
        <a:buChar char="»"/>
        <a:defRPr sz="2000">
          <a:solidFill>
            <a:schemeClr val="tx1"/>
          </a:solidFill>
          <a:latin typeface="Times New Roman" pitchFamily="-1" charset="0"/>
          <a:ea typeface="ＭＳ Ｐゴシック" pitchFamily="-1" charset="-128"/>
        </a:defRPr>
      </a:lvl8pPr>
      <a:lvl9pPr marL="3886200" indent="-228600" algn="l" rtl="0" eaLnBrk="0" fontAlgn="base" hangingPunct="0">
        <a:spcBef>
          <a:spcPct val="20000"/>
        </a:spcBef>
        <a:spcAft>
          <a:spcPct val="0"/>
        </a:spcAft>
        <a:buChar char="»"/>
        <a:defRPr sz="2000">
          <a:solidFill>
            <a:schemeClr val="tx1"/>
          </a:solidFill>
          <a:latin typeface="Times New Roman" pitchFamily="-1" charset="0"/>
          <a:ea typeface="ＭＳ Ｐゴシック" pitchFamily="-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0"/>
            <a:ext cx="8229600"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2" name="Rectangle 8"/>
          <p:cNvSpPr>
            <a:spLocks noGrp="1" noChangeArrowheads="1"/>
          </p:cNvSpPr>
          <p:nvPr>
            <p:ph type="dt" sz="half" idx="2"/>
          </p:nvPr>
        </p:nvSpPr>
        <p:spPr bwMode="auto">
          <a:xfrm>
            <a:off x="9525" y="6661150"/>
            <a:ext cx="3859213" cy="1968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800" b="0"/>
            </a:lvl1pPr>
          </a:lstStyle>
          <a:p>
            <a:pPr algn="l" eaLnBrk="1" hangingPunct="1"/>
            <a:r>
              <a:rPr lang="en-US">
                <a:solidFill>
                  <a:srgbClr val="000000"/>
                </a:solidFill>
                <a:ea typeface="+mn-ea"/>
              </a:rPr>
              <a:t>Copyright © 2009 Pearson Education, Inc.</a:t>
            </a:r>
          </a:p>
        </p:txBody>
      </p:sp>
    </p:spTree>
    <p:extLst>
      <p:ext uri="{BB962C8B-B14F-4D97-AF65-F5344CB8AC3E}">
        <p14:creationId xmlns:p14="http://schemas.microsoft.com/office/powerpoint/2010/main" val="22133988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p:txStyles>
    <p:titleStyle>
      <a:lvl1pPr algn="ctr" rtl="0" fontAlgn="base">
        <a:spcBef>
          <a:spcPct val="0"/>
        </a:spcBef>
        <a:spcAft>
          <a:spcPct val="0"/>
        </a:spcAft>
        <a:defRPr sz="3600" b="1">
          <a:solidFill>
            <a:schemeClr val="accent2"/>
          </a:solidFill>
          <a:latin typeface="+mj-lt"/>
          <a:ea typeface="+mj-ea"/>
          <a:cs typeface="+mj-cs"/>
        </a:defRPr>
      </a:lvl1pPr>
      <a:lvl2pPr algn="ctr" rtl="0" fontAlgn="base">
        <a:spcBef>
          <a:spcPct val="0"/>
        </a:spcBef>
        <a:spcAft>
          <a:spcPct val="0"/>
        </a:spcAft>
        <a:defRPr sz="3600" b="1">
          <a:solidFill>
            <a:schemeClr val="accent2"/>
          </a:solidFill>
          <a:latin typeface="Arial" charset="0"/>
        </a:defRPr>
      </a:lvl2pPr>
      <a:lvl3pPr algn="ctr" rtl="0" fontAlgn="base">
        <a:spcBef>
          <a:spcPct val="0"/>
        </a:spcBef>
        <a:spcAft>
          <a:spcPct val="0"/>
        </a:spcAft>
        <a:defRPr sz="3600" b="1">
          <a:solidFill>
            <a:schemeClr val="accent2"/>
          </a:solidFill>
          <a:latin typeface="Arial" charset="0"/>
        </a:defRPr>
      </a:lvl3pPr>
      <a:lvl4pPr algn="ctr" rtl="0" fontAlgn="base">
        <a:spcBef>
          <a:spcPct val="0"/>
        </a:spcBef>
        <a:spcAft>
          <a:spcPct val="0"/>
        </a:spcAft>
        <a:defRPr sz="3600" b="1">
          <a:solidFill>
            <a:schemeClr val="accent2"/>
          </a:solidFill>
          <a:latin typeface="Arial" charset="0"/>
        </a:defRPr>
      </a:lvl4pPr>
      <a:lvl5pPr algn="ctr" rtl="0" fontAlgn="base">
        <a:spcBef>
          <a:spcPct val="0"/>
        </a:spcBef>
        <a:spcAft>
          <a:spcPct val="0"/>
        </a:spcAft>
        <a:defRPr sz="3600" b="1">
          <a:solidFill>
            <a:schemeClr val="accent2"/>
          </a:solidFill>
          <a:latin typeface="Arial" charset="0"/>
        </a:defRPr>
      </a:lvl5pPr>
      <a:lvl6pPr marL="457200" algn="ctr" rtl="0" fontAlgn="base">
        <a:spcBef>
          <a:spcPct val="0"/>
        </a:spcBef>
        <a:spcAft>
          <a:spcPct val="0"/>
        </a:spcAft>
        <a:defRPr sz="3600" b="1">
          <a:solidFill>
            <a:schemeClr val="accent2"/>
          </a:solidFill>
          <a:latin typeface="Arial" charset="0"/>
        </a:defRPr>
      </a:lvl6pPr>
      <a:lvl7pPr marL="914400" algn="ctr" rtl="0" fontAlgn="base">
        <a:spcBef>
          <a:spcPct val="0"/>
        </a:spcBef>
        <a:spcAft>
          <a:spcPct val="0"/>
        </a:spcAft>
        <a:defRPr sz="3600" b="1">
          <a:solidFill>
            <a:schemeClr val="accent2"/>
          </a:solidFill>
          <a:latin typeface="Arial" charset="0"/>
        </a:defRPr>
      </a:lvl7pPr>
      <a:lvl8pPr marL="1371600" algn="ctr" rtl="0" fontAlgn="base">
        <a:spcBef>
          <a:spcPct val="0"/>
        </a:spcBef>
        <a:spcAft>
          <a:spcPct val="0"/>
        </a:spcAft>
        <a:defRPr sz="3600" b="1">
          <a:solidFill>
            <a:schemeClr val="accent2"/>
          </a:solidFill>
          <a:latin typeface="Arial" charset="0"/>
        </a:defRPr>
      </a:lvl8pPr>
      <a:lvl9pPr marL="1828800" algn="ctr" rtl="0" fontAlgn="base">
        <a:spcBef>
          <a:spcPct val="0"/>
        </a:spcBef>
        <a:spcAft>
          <a:spcPct val="0"/>
        </a:spcAft>
        <a:defRPr sz="3600" b="1">
          <a:solidFill>
            <a:schemeClr val="accent2"/>
          </a:solidFill>
          <a:latin typeface="Arial" charset="0"/>
        </a:defRPr>
      </a:lvl9pPr>
    </p:titleStyle>
    <p:bodyStyle>
      <a:lvl1pPr algn="l" rtl="0" fontAlgn="base">
        <a:spcBef>
          <a:spcPct val="20000"/>
        </a:spcBef>
        <a:spcAft>
          <a:spcPct val="0"/>
        </a:spcAft>
        <a:defRPr sz="2800">
          <a:solidFill>
            <a:schemeClr val="accent2"/>
          </a:solidFill>
          <a:latin typeface="+mn-lt"/>
          <a:ea typeface="+mn-ea"/>
          <a:cs typeface="+mn-cs"/>
        </a:defRPr>
      </a:lvl1pPr>
      <a:lvl2pPr marL="742950" indent="-285750" algn="l" rtl="0" fontAlgn="base">
        <a:spcBef>
          <a:spcPct val="20000"/>
        </a:spcBef>
        <a:spcAft>
          <a:spcPct val="0"/>
        </a:spcAft>
        <a:buChar char="–"/>
        <a:defRPr sz="2800">
          <a:solidFill>
            <a:schemeClr val="accent2"/>
          </a:solidFill>
          <a:latin typeface="+mn-lt"/>
        </a:defRPr>
      </a:lvl2pPr>
      <a:lvl3pPr marL="1143000" indent="-228600" algn="l" rtl="0" fontAlgn="base">
        <a:spcBef>
          <a:spcPct val="20000"/>
        </a:spcBef>
        <a:spcAft>
          <a:spcPct val="0"/>
        </a:spcAft>
        <a:buChar char="•"/>
        <a:defRPr sz="2800">
          <a:solidFill>
            <a:schemeClr val="accent2"/>
          </a:solidFill>
          <a:latin typeface="+mn-lt"/>
        </a:defRPr>
      </a:lvl3pPr>
      <a:lvl4pPr marL="1600200" indent="-228600" algn="l" rtl="0" fontAlgn="base">
        <a:spcBef>
          <a:spcPct val="20000"/>
        </a:spcBef>
        <a:spcAft>
          <a:spcPct val="0"/>
        </a:spcAft>
        <a:buChar char="–"/>
        <a:defRPr sz="2800">
          <a:solidFill>
            <a:schemeClr val="accent2"/>
          </a:solidFill>
          <a:latin typeface="+mn-lt"/>
        </a:defRPr>
      </a:lvl4pPr>
      <a:lvl5pPr marL="2057400" indent="-228600" algn="l" rtl="0" fontAlgn="base">
        <a:spcBef>
          <a:spcPct val="20000"/>
        </a:spcBef>
        <a:spcAft>
          <a:spcPct val="0"/>
        </a:spcAft>
        <a:buChar char="»"/>
        <a:defRPr sz="2800">
          <a:solidFill>
            <a:schemeClr val="accent2"/>
          </a:solidFill>
          <a:latin typeface="+mn-lt"/>
        </a:defRPr>
      </a:lvl5pPr>
      <a:lvl6pPr marL="2514600" indent="-228600" algn="l" rtl="0" fontAlgn="base">
        <a:spcBef>
          <a:spcPct val="20000"/>
        </a:spcBef>
        <a:spcAft>
          <a:spcPct val="0"/>
        </a:spcAft>
        <a:buChar char="»"/>
        <a:defRPr sz="2800">
          <a:solidFill>
            <a:schemeClr val="accent2"/>
          </a:solidFill>
          <a:latin typeface="+mn-lt"/>
        </a:defRPr>
      </a:lvl6pPr>
      <a:lvl7pPr marL="2971800" indent="-228600" algn="l" rtl="0" fontAlgn="base">
        <a:spcBef>
          <a:spcPct val="20000"/>
        </a:spcBef>
        <a:spcAft>
          <a:spcPct val="0"/>
        </a:spcAft>
        <a:buChar char="»"/>
        <a:defRPr sz="2800">
          <a:solidFill>
            <a:schemeClr val="accent2"/>
          </a:solidFill>
          <a:latin typeface="+mn-lt"/>
        </a:defRPr>
      </a:lvl7pPr>
      <a:lvl8pPr marL="3429000" indent="-228600" algn="l" rtl="0" fontAlgn="base">
        <a:spcBef>
          <a:spcPct val="20000"/>
        </a:spcBef>
        <a:spcAft>
          <a:spcPct val="0"/>
        </a:spcAft>
        <a:buChar char="»"/>
        <a:defRPr sz="2800">
          <a:solidFill>
            <a:schemeClr val="accent2"/>
          </a:solidFill>
          <a:latin typeface="+mn-lt"/>
        </a:defRPr>
      </a:lvl8pPr>
      <a:lvl9pPr marL="3886200" indent="-228600" algn="l" rtl="0" fontAlgn="base">
        <a:spcBef>
          <a:spcPct val="20000"/>
        </a:spcBef>
        <a:spcAft>
          <a:spcPct val="0"/>
        </a:spcAft>
        <a:buChar char="»"/>
        <a:defRPr sz="2800">
          <a:solidFill>
            <a:schemeClr val="accent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0"/>
            <a:ext cx="8229600"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2" name="Rectangle 8"/>
          <p:cNvSpPr>
            <a:spLocks noGrp="1" noChangeArrowheads="1"/>
          </p:cNvSpPr>
          <p:nvPr>
            <p:ph type="dt" sz="half" idx="2"/>
          </p:nvPr>
        </p:nvSpPr>
        <p:spPr bwMode="auto">
          <a:xfrm>
            <a:off x="9525" y="6661150"/>
            <a:ext cx="3859213" cy="1968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800" b="0"/>
            </a:lvl1pPr>
          </a:lstStyle>
          <a:p>
            <a:pPr algn="l" eaLnBrk="1" hangingPunct="1"/>
            <a:r>
              <a:rPr lang="en-US">
                <a:solidFill>
                  <a:srgbClr val="000000"/>
                </a:solidFill>
                <a:ea typeface="+mn-ea"/>
              </a:rPr>
              <a:t>Copyright © 2009 Pearson Education, Inc.</a:t>
            </a:r>
          </a:p>
        </p:txBody>
      </p:sp>
    </p:spTree>
    <p:extLst>
      <p:ext uri="{BB962C8B-B14F-4D97-AF65-F5344CB8AC3E}">
        <p14:creationId xmlns:p14="http://schemas.microsoft.com/office/powerpoint/2010/main" val="7089747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p:txStyles>
    <p:titleStyle>
      <a:lvl1pPr algn="ctr" rtl="0" fontAlgn="base">
        <a:spcBef>
          <a:spcPct val="0"/>
        </a:spcBef>
        <a:spcAft>
          <a:spcPct val="0"/>
        </a:spcAft>
        <a:defRPr sz="3600" b="1">
          <a:solidFill>
            <a:schemeClr val="accent2"/>
          </a:solidFill>
          <a:latin typeface="+mj-lt"/>
          <a:ea typeface="+mj-ea"/>
          <a:cs typeface="+mj-cs"/>
        </a:defRPr>
      </a:lvl1pPr>
      <a:lvl2pPr algn="ctr" rtl="0" fontAlgn="base">
        <a:spcBef>
          <a:spcPct val="0"/>
        </a:spcBef>
        <a:spcAft>
          <a:spcPct val="0"/>
        </a:spcAft>
        <a:defRPr sz="3600" b="1">
          <a:solidFill>
            <a:schemeClr val="accent2"/>
          </a:solidFill>
          <a:latin typeface="Arial" charset="0"/>
        </a:defRPr>
      </a:lvl2pPr>
      <a:lvl3pPr algn="ctr" rtl="0" fontAlgn="base">
        <a:spcBef>
          <a:spcPct val="0"/>
        </a:spcBef>
        <a:spcAft>
          <a:spcPct val="0"/>
        </a:spcAft>
        <a:defRPr sz="3600" b="1">
          <a:solidFill>
            <a:schemeClr val="accent2"/>
          </a:solidFill>
          <a:latin typeface="Arial" charset="0"/>
        </a:defRPr>
      </a:lvl3pPr>
      <a:lvl4pPr algn="ctr" rtl="0" fontAlgn="base">
        <a:spcBef>
          <a:spcPct val="0"/>
        </a:spcBef>
        <a:spcAft>
          <a:spcPct val="0"/>
        </a:spcAft>
        <a:defRPr sz="3600" b="1">
          <a:solidFill>
            <a:schemeClr val="accent2"/>
          </a:solidFill>
          <a:latin typeface="Arial" charset="0"/>
        </a:defRPr>
      </a:lvl4pPr>
      <a:lvl5pPr algn="ctr" rtl="0" fontAlgn="base">
        <a:spcBef>
          <a:spcPct val="0"/>
        </a:spcBef>
        <a:spcAft>
          <a:spcPct val="0"/>
        </a:spcAft>
        <a:defRPr sz="3600" b="1">
          <a:solidFill>
            <a:schemeClr val="accent2"/>
          </a:solidFill>
          <a:latin typeface="Arial" charset="0"/>
        </a:defRPr>
      </a:lvl5pPr>
      <a:lvl6pPr marL="457200" algn="ctr" rtl="0" fontAlgn="base">
        <a:spcBef>
          <a:spcPct val="0"/>
        </a:spcBef>
        <a:spcAft>
          <a:spcPct val="0"/>
        </a:spcAft>
        <a:defRPr sz="3600" b="1">
          <a:solidFill>
            <a:schemeClr val="accent2"/>
          </a:solidFill>
          <a:latin typeface="Arial" charset="0"/>
        </a:defRPr>
      </a:lvl6pPr>
      <a:lvl7pPr marL="914400" algn="ctr" rtl="0" fontAlgn="base">
        <a:spcBef>
          <a:spcPct val="0"/>
        </a:spcBef>
        <a:spcAft>
          <a:spcPct val="0"/>
        </a:spcAft>
        <a:defRPr sz="3600" b="1">
          <a:solidFill>
            <a:schemeClr val="accent2"/>
          </a:solidFill>
          <a:latin typeface="Arial" charset="0"/>
        </a:defRPr>
      </a:lvl7pPr>
      <a:lvl8pPr marL="1371600" algn="ctr" rtl="0" fontAlgn="base">
        <a:spcBef>
          <a:spcPct val="0"/>
        </a:spcBef>
        <a:spcAft>
          <a:spcPct val="0"/>
        </a:spcAft>
        <a:defRPr sz="3600" b="1">
          <a:solidFill>
            <a:schemeClr val="accent2"/>
          </a:solidFill>
          <a:latin typeface="Arial" charset="0"/>
        </a:defRPr>
      </a:lvl8pPr>
      <a:lvl9pPr marL="1828800" algn="ctr" rtl="0" fontAlgn="base">
        <a:spcBef>
          <a:spcPct val="0"/>
        </a:spcBef>
        <a:spcAft>
          <a:spcPct val="0"/>
        </a:spcAft>
        <a:defRPr sz="3600" b="1">
          <a:solidFill>
            <a:schemeClr val="accent2"/>
          </a:solidFill>
          <a:latin typeface="Arial" charset="0"/>
        </a:defRPr>
      </a:lvl9pPr>
    </p:titleStyle>
    <p:bodyStyle>
      <a:lvl1pPr algn="l" rtl="0" fontAlgn="base">
        <a:spcBef>
          <a:spcPct val="20000"/>
        </a:spcBef>
        <a:spcAft>
          <a:spcPct val="0"/>
        </a:spcAft>
        <a:defRPr sz="2800">
          <a:solidFill>
            <a:schemeClr val="accent2"/>
          </a:solidFill>
          <a:latin typeface="+mn-lt"/>
          <a:ea typeface="+mn-ea"/>
          <a:cs typeface="+mn-cs"/>
        </a:defRPr>
      </a:lvl1pPr>
      <a:lvl2pPr marL="742950" indent="-285750" algn="l" rtl="0" fontAlgn="base">
        <a:spcBef>
          <a:spcPct val="20000"/>
        </a:spcBef>
        <a:spcAft>
          <a:spcPct val="0"/>
        </a:spcAft>
        <a:buChar char="–"/>
        <a:defRPr sz="2800">
          <a:solidFill>
            <a:schemeClr val="accent2"/>
          </a:solidFill>
          <a:latin typeface="+mn-lt"/>
        </a:defRPr>
      </a:lvl2pPr>
      <a:lvl3pPr marL="1143000" indent="-228600" algn="l" rtl="0" fontAlgn="base">
        <a:spcBef>
          <a:spcPct val="20000"/>
        </a:spcBef>
        <a:spcAft>
          <a:spcPct val="0"/>
        </a:spcAft>
        <a:buChar char="•"/>
        <a:defRPr sz="2800">
          <a:solidFill>
            <a:schemeClr val="accent2"/>
          </a:solidFill>
          <a:latin typeface="+mn-lt"/>
        </a:defRPr>
      </a:lvl3pPr>
      <a:lvl4pPr marL="1600200" indent="-228600" algn="l" rtl="0" fontAlgn="base">
        <a:spcBef>
          <a:spcPct val="20000"/>
        </a:spcBef>
        <a:spcAft>
          <a:spcPct val="0"/>
        </a:spcAft>
        <a:buChar char="–"/>
        <a:defRPr sz="2800">
          <a:solidFill>
            <a:schemeClr val="accent2"/>
          </a:solidFill>
          <a:latin typeface="+mn-lt"/>
        </a:defRPr>
      </a:lvl4pPr>
      <a:lvl5pPr marL="2057400" indent="-228600" algn="l" rtl="0" fontAlgn="base">
        <a:spcBef>
          <a:spcPct val="20000"/>
        </a:spcBef>
        <a:spcAft>
          <a:spcPct val="0"/>
        </a:spcAft>
        <a:buChar char="»"/>
        <a:defRPr sz="2800">
          <a:solidFill>
            <a:schemeClr val="accent2"/>
          </a:solidFill>
          <a:latin typeface="+mn-lt"/>
        </a:defRPr>
      </a:lvl5pPr>
      <a:lvl6pPr marL="2514600" indent="-228600" algn="l" rtl="0" fontAlgn="base">
        <a:spcBef>
          <a:spcPct val="20000"/>
        </a:spcBef>
        <a:spcAft>
          <a:spcPct val="0"/>
        </a:spcAft>
        <a:buChar char="»"/>
        <a:defRPr sz="2800">
          <a:solidFill>
            <a:schemeClr val="accent2"/>
          </a:solidFill>
          <a:latin typeface="+mn-lt"/>
        </a:defRPr>
      </a:lvl6pPr>
      <a:lvl7pPr marL="2971800" indent="-228600" algn="l" rtl="0" fontAlgn="base">
        <a:spcBef>
          <a:spcPct val="20000"/>
        </a:spcBef>
        <a:spcAft>
          <a:spcPct val="0"/>
        </a:spcAft>
        <a:buChar char="»"/>
        <a:defRPr sz="2800">
          <a:solidFill>
            <a:schemeClr val="accent2"/>
          </a:solidFill>
          <a:latin typeface="+mn-lt"/>
        </a:defRPr>
      </a:lvl7pPr>
      <a:lvl8pPr marL="3429000" indent="-228600" algn="l" rtl="0" fontAlgn="base">
        <a:spcBef>
          <a:spcPct val="20000"/>
        </a:spcBef>
        <a:spcAft>
          <a:spcPct val="0"/>
        </a:spcAft>
        <a:buChar char="»"/>
        <a:defRPr sz="2800">
          <a:solidFill>
            <a:schemeClr val="accent2"/>
          </a:solidFill>
          <a:latin typeface="+mn-lt"/>
        </a:defRPr>
      </a:lvl8pPr>
      <a:lvl9pPr marL="3886200" indent="-228600" algn="l" rtl="0" fontAlgn="base">
        <a:spcBef>
          <a:spcPct val="20000"/>
        </a:spcBef>
        <a:spcAft>
          <a:spcPct val="0"/>
        </a:spcAft>
        <a:buChar char="»"/>
        <a:defRPr sz="2800">
          <a:solidFill>
            <a:schemeClr val="accent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0"/>
            <a:ext cx="8229600" cy="676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extLst>
      <p:ext uri="{BB962C8B-B14F-4D97-AF65-F5344CB8AC3E}">
        <p14:creationId xmlns:p14="http://schemas.microsoft.com/office/powerpoint/2010/main" val="282097462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rtl="0" fontAlgn="base">
        <a:spcBef>
          <a:spcPct val="0"/>
        </a:spcBef>
        <a:spcAft>
          <a:spcPct val="0"/>
        </a:spcAft>
        <a:defRPr sz="3600" b="1">
          <a:solidFill>
            <a:schemeClr val="accent2"/>
          </a:solidFill>
          <a:latin typeface="+mj-lt"/>
          <a:ea typeface="+mj-ea"/>
          <a:cs typeface="+mj-cs"/>
        </a:defRPr>
      </a:lvl1pPr>
      <a:lvl2pPr algn="ctr" rtl="0" fontAlgn="base">
        <a:spcBef>
          <a:spcPct val="0"/>
        </a:spcBef>
        <a:spcAft>
          <a:spcPct val="0"/>
        </a:spcAft>
        <a:defRPr sz="3600" b="1">
          <a:solidFill>
            <a:schemeClr val="accent2"/>
          </a:solidFill>
          <a:latin typeface="Arial" charset="0"/>
        </a:defRPr>
      </a:lvl2pPr>
      <a:lvl3pPr algn="ctr" rtl="0" fontAlgn="base">
        <a:spcBef>
          <a:spcPct val="0"/>
        </a:spcBef>
        <a:spcAft>
          <a:spcPct val="0"/>
        </a:spcAft>
        <a:defRPr sz="3600" b="1">
          <a:solidFill>
            <a:schemeClr val="accent2"/>
          </a:solidFill>
          <a:latin typeface="Arial" charset="0"/>
        </a:defRPr>
      </a:lvl3pPr>
      <a:lvl4pPr algn="ctr" rtl="0" fontAlgn="base">
        <a:spcBef>
          <a:spcPct val="0"/>
        </a:spcBef>
        <a:spcAft>
          <a:spcPct val="0"/>
        </a:spcAft>
        <a:defRPr sz="3600" b="1">
          <a:solidFill>
            <a:schemeClr val="accent2"/>
          </a:solidFill>
          <a:latin typeface="Arial" charset="0"/>
        </a:defRPr>
      </a:lvl4pPr>
      <a:lvl5pPr algn="ctr" rtl="0" fontAlgn="base">
        <a:spcBef>
          <a:spcPct val="0"/>
        </a:spcBef>
        <a:spcAft>
          <a:spcPct val="0"/>
        </a:spcAft>
        <a:defRPr sz="3600" b="1">
          <a:solidFill>
            <a:schemeClr val="accent2"/>
          </a:solidFill>
          <a:latin typeface="Arial" charset="0"/>
        </a:defRPr>
      </a:lvl5pPr>
      <a:lvl6pPr marL="457200" algn="ctr" rtl="0" fontAlgn="base">
        <a:spcBef>
          <a:spcPct val="0"/>
        </a:spcBef>
        <a:spcAft>
          <a:spcPct val="0"/>
        </a:spcAft>
        <a:defRPr sz="3600" b="1">
          <a:solidFill>
            <a:schemeClr val="accent2"/>
          </a:solidFill>
          <a:latin typeface="Arial" charset="0"/>
        </a:defRPr>
      </a:lvl6pPr>
      <a:lvl7pPr marL="914400" algn="ctr" rtl="0" fontAlgn="base">
        <a:spcBef>
          <a:spcPct val="0"/>
        </a:spcBef>
        <a:spcAft>
          <a:spcPct val="0"/>
        </a:spcAft>
        <a:defRPr sz="3600" b="1">
          <a:solidFill>
            <a:schemeClr val="accent2"/>
          </a:solidFill>
          <a:latin typeface="Arial" charset="0"/>
        </a:defRPr>
      </a:lvl7pPr>
      <a:lvl8pPr marL="1371600" algn="ctr" rtl="0" fontAlgn="base">
        <a:spcBef>
          <a:spcPct val="0"/>
        </a:spcBef>
        <a:spcAft>
          <a:spcPct val="0"/>
        </a:spcAft>
        <a:defRPr sz="3600" b="1">
          <a:solidFill>
            <a:schemeClr val="accent2"/>
          </a:solidFill>
          <a:latin typeface="Arial" charset="0"/>
        </a:defRPr>
      </a:lvl8pPr>
      <a:lvl9pPr marL="1828800" algn="ctr" rtl="0" fontAlgn="base">
        <a:spcBef>
          <a:spcPct val="0"/>
        </a:spcBef>
        <a:spcAft>
          <a:spcPct val="0"/>
        </a:spcAft>
        <a:defRPr sz="3600" b="1">
          <a:solidFill>
            <a:schemeClr val="accent2"/>
          </a:solidFill>
          <a:latin typeface="Arial" charset="0"/>
        </a:defRPr>
      </a:lvl9pPr>
    </p:titleStyle>
    <p:bodyStyle>
      <a:lvl1pPr marL="342900" indent="-342900" algn="l" rtl="0" fontAlgn="base">
        <a:spcBef>
          <a:spcPct val="20000"/>
        </a:spcBef>
        <a:spcAft>
          <a:spcPct val="0"/>
        </a:spcAft>
        <a:defRPr sz="2800">
          <a:solidFill>
            <a:schemeClr val="accent2"/>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atin typeface="Times New Roman" pitchFamily="-1" charset="0"/>
                <a:ea typeface="+mn-ea"/>
                <a:cs typeface="+mn-cs"/>
              </a:defRPr>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New Roman" pitchFamily="-1" charset="0"/>
                <a:ea typeface="+mn-ea"/>
                <a:cs typeface="+mn-cs"/>
              </a:defRPr>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Times New Roman" pitchFamily="18" charset="0"/>
              </a:defRPr>
            </a:lvl1pPr>
          </a:lstStyle>
          <a:p>
            <a:fld id="{71BB459E-FB1C-4F93-998B-5A726229F3B5}" type="slidenum">
              <a:rPr lang="en-US">
                <a:solidFill>
                  <a:srgbClr val="000000"/>
                </a:solidFill>
              </a:rPr>
              <a:pPr/>
              <a:t>‹nr.›</a:t>
            </a:fld>
            <a:endParaRPr lang="en-US">
              <a:solidFill>
                <a:srgbClr val="000000"/>
              </a:solidFill>
            </a:endParaRPr>
          </a:p>
        </p:txBody>
      </p:sp>
    </p:spTree>
    <p:extLst>
      <p:ext uri="{BB962C8B-B14F-4D97-AF65-F5344CB8AC3E}">
        <p14:creationId xmlns:p14="http://schemas.microsoft.com/office/powerpoint/2010/main" val="1289702191"/>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rtl="0" eaLnBrk="0" fontAlgn="base" hangingPunct="0">
        <a:spcBef>
          <a:spcPct val="0"/>
        </a:spcBef>
        <a:spcAft>
          <a:spcPct val="0"/>
        </a:spcAft>
        <a:defRPr sz="2400">
          <a:solidFill>
            <a:schemeClr val="tx2"/>
          </a:solidFill>
          <a:latin typeface="+mj-lt"/>
          <a:ea typeface="ＭＳ Ｐゴシック" pitchFamily="-1" charset="-128"/>
          <a:cs typeface="ＭＳ Ｐゴシック" pitchFamily="-1" charset="-128"/>
        </a:defRPr>
      </a:lvl1pPr>
      <a:lvl2pPr algn="ctr" rtl="0" eaLnBrk="0" fontAlgn="base" hangingPunct="0">
        <a:spcBef>
          <a:spcPct val="0"/>
        </a:spcBef>
        <a:spcAft>
          <a:spcPct val="0"/>
        </a:spcAft>
        <a:defRPr sz="2400">
          <a:solidFill>
            <a:schemeClr val="tx2"/>
          </a:solidFill>
          <a:latin typeface="Arial" pitchFamily="-1" charset="0"/>
          <a:ea typeface="ＭＳ Ｐゴシック" pitchFamily="-1" charset="-128"/>
          <a:cs typeface="ＭＳ Ｐゴシック" pitchFamily="-1" charset="-128"/>
        </a:defRPr>
      </a:lvl2pPr>
      <a:lvl3pPr algn="ctr" rtl="0" eaLnBrk="0" fontAlgn="base" hangingPunct="0">
        <a:spcBef>
          <a:spcPct val="0"/>
        </a:spcBef>
        <a:spcAft>
          <a:spcPct val="0"/>
        </a:spcAft>
        <a:defRPr sz="2400">
          <a:solidFill>
            <a:schemeClr val="tx2"/>
          </a:solidFill>
          <a:latin typeface="Arial" pitchFamily="-1" charset="0"/>
          <a:ea typeface="ＭＳ Ｐゴシック" pitchFamily="-1" charset="-128"/>
          <a:cs typeface="ＭＳ Ｐゴシック" pitchFamily="-1" charset="-128"/>
        </a:defRPr>
      </a:lvl3pPr>
      <a:lvl4pPr algn="ctr" rtl="0" eaLnBrk="0" fontAlgn="base" hangingPunct="0">
        <a:spcBef>
          <a:spcPct val="0"/>
        </a:spcBef>
        <a:spcAft>
          <a:spcPct val="0"/>
        </a:spcAft>
        <a:defRPr sz="2400">
          <a:solidFill>
            <a:schemeClr val="tx2"/>
          </a:solidFill>
          <a:latin typeface="Arial" pitchFamily="-1" charset="0"/>
          <a:ea typeface="ＭＳ Ｐゴシック" pitchFamily="-1" charset="-128"/>
          <a:cs typeface="ＭＳ Ｐゴシック" pitchFamily="-1" charset="-128"/>
        </a:defRPr>
      </a:lvl4pPr>
      <a:lvl5pPr algn="ctr" rtl="0" eaLnBrk="0" fontAlgn="base" hangingPunct="0">
        <a:spcBef>
          <a:spcPct val="0"/>
        </a:spcBef>
        <a:spcAft>
          <a:spcPct val="0"/>
        </a:spcAft>
        <a:defRPr sz="2400">
          <a:solidFill>
            <a:schemeClr val="tx2"/>
          </a:solidFill>
          <a:latin typeface="Arial" pitchFamily="-1" charset="0"/>
          <a:ea typeface="ＭＳ Ｐゴシック" pitchFamily="-1" charset="-128"/>
          <a:cs typeface="ＭＳ Ｐゴシック" pitchFamily="-1" charset="-128"/>
        </a:defRPr>
      </a:lvl5pPr>
      <a:lvl6pPr marL="457200" algn="ctr" rtl="0" eaLnBrk="0" fontAlgn="base" hangingPunct="0">
        <a:spcBef>
          <a:spcPct val="0"/>
        </a:spcBef>
        <a:spcAft>
          <a:spcPct val="0"/>
        </a:spcAft>
        <a:defRPr sz="2400">
          <a:solidFill>
            <a:schemeClr val="tx2"/>
          </a:solidFill>
          <a:latin typeface="Arial" pitchFamily="-1" charset="0"/>
        </a:defRPr>
      </a:lvl6pPr>
      <a:lvl7pPr marL="914400" algn="ctr" rtl="0" eaLnBrk="0" fontAlgn="base" hangingPunct="0">
        <a:spcBef>
          <a:spcPct val="0"/>
        </a:spcBef>
        <a:spcAft>
          <a:spcPct val="0"/>
        </a:spcAft>
        <a:defRPr sz="2400">
          <a:solidFill>
            <a:schemeClr val="tx2"/>
          </a:solidFill>
          <a:latin typeface="Arial" pitchFamily="-1" charset="0"/>
        </a:defRPr>
      </a:lvl7pPr>
      <a:lvl8pPr marL="1371600" algn="ctr" rtl="0" eaLnBrk="0" fontAlgn="base" hangingPunct="0">
        <a:spcBef>
          <a:spcPct val="0"/>
        </a:spcBef>
        <a:spcAft>
          <a:spcPct val="0"/>
        </a:spcAft>
        <a:defRPr sz="2400">
          <a:solidFill>
            <a:schemeClr val="tx2"/>
          </a:solidFill>
          <a:latin typeface="Arial" pitchFamily="-1" charset="0"/>
        </a:defRPr>
      </a:lvl8pPr>
      <a:lvl9pPr marL="1828800" algn="ctr" rtl="0" eaLnBrk="0" fontAlgn="base" hangingPunct="0">
        <a:spcBef>
          <a:spcPct val="0"/>
        </a:spcBef>
        <a:spcAft>
          <a:spcPct val="0"/>
        </a:spcAft>
        <a:defRPr sz="2400">
          <a:solidFill>
            <a:schemeClr val="tx2"/>
          </a:solidFill>
          <a:latin typeface="Arial" pitchFamily="-1" charset="0"/>
        </a:defRPr>
      </a:lvl9pPr>
    </p:titleStyle>
    <p:bodyStyle>
      <a:lvl1pPr marL="342900" indent="-342900" algn="l" rtl="0" eaLnBrk="0" fontAlgn="base" hangingPunct="0">
        <a:spcBef>
          <a:spcPct val="20000"/>
        </a:spcBef>
        <a:spcAft>
          <a:spcPct val="0"/>
        </a:spcAft>
        <a:buChar char="•"/>
        <a:defRPr sz="2200">
          <a:solidFill>
            <a:schemeClr val="tx1"/>
          </a:solidFill>
          <a:latin typeface="+mn-lt"/>
          <a:ea typeface="ＭＳ Ｐゴシック" pitchFamily="-1" charset="-128"/>
          <a:cs typeface="ＭＳ Ｐゴシック" pitchFamily="-1" charset="-128"/>
        </a:defRPr>
      </a:lvl1pPr>
      <a:lvl2pPr marL="742950" indent="-285750" algn="l" rtl="0" eaLnBrk="0" fontAlgn="base" hangingPunct="0">
        <a:spcBef>
          <a:spcPct val="20000"/>
        </a:spcBef>
        <a:spcAft>
          <a:spcPct val="0"/>
        </a:spcAft>
        <a:buChar char="–"/>
        <a:defRPr sz="2000">
          <a:solidFill>
            <a:schemeClr val="tx1"/>
          </a:solidFill>
          <a:latin typeface="+mn-lt"/>
          <a:ea typeface="ＭＳ Ｐゴシック" pitchFamily="-1" charset="-128"/>
        </a:defRPr>
      </a:lvl2pPr>
      <a:lvl3pPr marL="1143000" indent="-228600" algn="l" rtl="0" eaLnBrk="0" fontAlgn="base" hangingPunct="0">
        <a:spcBef>
          <a:spcPct val="20000"/>
        </a:spcBef>
        <a:spcAft>
          <a:spcPct val="0"/>
        </a:spcAft>
        <a:buChar char="•"/>
        <a:defRPr sz="2400">
          <a:solidFill>
            <a:schemeClr val="tx1"/>
          </a:solidFill>
          <a:latin typeface="Times New Roman" pitchFamily="-1" charset="0"/>
          <a:ea typeface="ＭＳ Ｐゴシック" pitchFamily="-1" charset="-128"/>
        </a:defRPr>
      </a:lvl3pPr>
      <a:lvl4pPr marL="1600200" indent="-228600" algn="l" rtl="0" eaLnBrk="0" fontAlgn="base" hangingPunct="0">
        <a:spcBef>
          <a:spcPct val="20000"/>
        </a:spcBef>
        <a:spcAft>
          <a:spcPct val="0"/>
        </a:spcAft>
        <a:buChar char="–"/>
        <a:defRPr sz="2000">
          <a:solidFill>
            <a:schemeClr val="tx1"/>
          </a:solidFill>
          <a:latin typeface="Times New Roman" pitchFamily="-1" charset="0"/>
          <a:ea typeface="ＭＳ Ｐゴシック" pitchFamily="-1" charset="-128"/>
        </a:defRPr>
      </a:lvl4pPr>
      <a:lvl5pPr marL="2057400" indent="-228600" algn="l" rtl="0" eaLnBrk="0" fontAlgn="base" hangingPunct="0">
        <a:spcBef>
          <a:spcPct val="20000"/>
        </a:spcBef>
        <a:spcAft>
          <a:spcPct val="0"/>
        </a:spcAft>
        <a:buChar char="»"/>
        <a:defRPr sz="2000">
          <a:solidFill>
            <a:schemeClr val="tx1"/>
          </a:solidFill>
          <a:latin typeface="Times New Roman" pitchFamily="-1" charset="0"/>
          <a:ea typeface="ＭＳ Ｐゴシック" pitchFamily="-1" charset="-128"/>
        </a:defRPr>
      </a:lvl5pPr>
      <a:lvl6pPr marL="2514600" indent="-228600" algn="l" rtl="0" eaLnBrk="0" fontAlgn="base" hangingPunct="0">
        <a:spcBef>
          <a:spcPct val="20000"/>
        </a:spcBef>
        <a:spcAft>
          <a:spcPct val="0"/>
        </a:spcAft>
        <a:buChar char="»"/>
        <a:defRPr sz="2000">
          <a:solidFill>
            <a:schemeClr val="tx1"/>
          </a:solidFill>
          <a:latin typeface="Times New Roman" pitchFamily="-1" charset="0"/>
          <a:ea typeface="ＭＳ Ｐゴシック" pitchFamily="-1" charset="-128"/>
        </a:defRPr>
      </a:lvl6pPr>
      <a:lvl7pPr marL="2971800" indent="-228600" algn="l" rtl="0" eaLnBrk="0" fontAlgn="base" hangingPunct="0">
        <a:spcBef>
          <a:spcPct val="20000"/>
        </a:spcBef>
        <a:spcAft>
          <a:spcPct val="0"/>
        </a:spcAft>
        <a:buChar char="»"/>
        <a:defRPr sz="2000">
          <a:solidFill>
            <a:schemeClr val="tx1"/>
          </a:solidFill>
          <a:latin typeface="Times New Roman" pitchFamily="-1" charset="0"/>
          <a:ea typeface="ＭＳ Ｐゴシック" pitchFamily="-1" charset="-128"/>
        </a:defRPr>
      </a:lvl7pPr>
      <a:lvl8pPr marL="3429000" indent="-228600" algn="l" rtl="0" eaLnBrk="0" fontAlgn="base" hangingPunct="0">
        <a:spcBef>
          <a:spcPct val="20000"/>
        </a:spcBef>
        <a:spcAft>
          <a:spcPct val="0"/>
        </a:spcAft>
        <a:buChar char="»"/>
        <a:defRPr sz="2000">
          <a:solidFill>
            <a:schemeClr val="tx1"/>
          </a:solidFill>
          <a:latin typeface="Times New Roman" pitchFamily="-1" charset="0"/>
          <a:ea typeface="ＭＳ Ｐゴシック" pitchFamily="-1" charset="-128"/>
        </a:defRPr>
      </a:lvl8pPr>
      <a:lvl9pPr marL="3886200" indent="-228600" algn="l" rtl="0" eaLnBrk="0" fontAlgn="base" hangingPunct="0">
        <a:spcBef>
          <a:spcPct val="20000"/>
        </a:spcBef>
        <a:spcAft>
          <a:spcPct val="0"/>
        </a:spcAft>
        <a:buChar char="»"/>
        <a:defRPr sz="2000">
          <a:solidFill>
            <a:schemeClr val="tx1"/>
          </a:solidFill>
          <a:latin typeface="Times New Roman" pitchFamily="-1" charset="0"/>
          <a:ea typeface="ＭＳ Ｐゴシック" pitchFamily="-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0"/>
            <a:ext cx="8229600"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2" name="Rectangle 8"/>
          <p:cNvSpPr>
            <a:spLocks noGrp="1" noChangeArrowheads="1"/>
          </p:cNvSpPr>
          <p:nvPr>
            <p:ph type="dt" sz="half" idx="2"/>
          </p:nvPr>
        </p:nvSpPr>
        <p:spPr bwMode="auto">
          <a:xfrm>
            <a:off x="9525" y="6661150"/>
            <a:ext cx="3859213" cy="1968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800" b="0"/>
            </a:lvl1pPr>
          </a:lstStyle>
          <a:p>
            <a:pPr algn="l" eaLnBrk="1" hangingPunct="1"/>
            <a:r>
              <a:rPr lang="en-US">
                <a:solidFill>
                  <a:srgbClr val="000000"/>
                </a:solidFill>
              </a:rPr>
              <a:t>Copyright © 2009 Pearson Education, Inc.</a:t>
            </a:r>
          </a:p>
        </p:txBody>
      </p:sp>
    </p:spTree>
    <p:extLst>
      <p:ext uri="{BB962C8B-B14F-4D97-AF65-F5344CB8AC3E}">
        <p14:creationId xmlns:p14="http://schemas.microsoft.com/office/powerpoint/2010/main" val="1968120287"/>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p:txStyles>
    <p:titleStyle>
      <a:lvl1pPr algn="ctr" rtl="0" fontAlgn="base">
        <a:spcBef>
          <a:spcPct val="0"/>
        </a:spcBef>
        <a:spcAft>
          <a:spcPct val="0"/>
        </a:spcAft>
        <a:defRPr sz="3600" b="1">
          <a:solidFill>
            <a:schemeClr val="accent2"/>
          </a:solidFill>
          <a:latin typeface="+mj-lt"/>
          <a:ea typeface="+mj-ea"/>
          <a:cs typeface="+mj-cs"/>
        </a:defRPr>
      </a:lvl1pPr>
      <a:lvl2pPr algn="ctr" rtl="0" fontAlgn="base">
        <a:spcBef>
          <a:spcPct val="0"/>
        </a:spcBef>
        <a:spcAft>
          <a:spcPct val="0"/>
        </a:spcAft>
        <a:defRPr sz="3600" b="1">
          <a:solidFill>
            <a:schemeClr val="accent2"/>
          </a:solidFill>
          <a:latin typeface="Arial" charset="0"/>
        </a:defRPr>
      </a:lvl2pPr>
      <a:lvl3pPr algn="ctr" rtl="0" fontAlgn="base">
        <a:spcBef>
          <a:spcPct val="0"/>
        </a:spcBef>
        <a:spcAft>
          <a:spcPct val="0"/>
        </a:spcAft>
        <a:defRPr sz="3600" b="1">
          <a:solidFill>
            <a:schemeClr val="accent2"/>
          </a:solidFill>
          <a:latin typeface="Arial" charset="0"/>
        </a:defRPr>
      </a:lvl3pPr>
      <a:lvl4pPr algn="ctr" rtl="0" fontAlgn="base">
        <a:spcBef>
          <a:spcPct val="0"/>
        </a:spcBef>
        <a:spcAft>
          <a:spcPct val="0"/>
        </a:spcAft>
        <a:defRPr sz="3600" b="1">
          <a:solidFill>
            <a:schemeClr val="accent2"/>
          </a:solidFill>
          <a:latin typeface="Arial" charset="0"/>
        </a:defRPr>
      </a:lvl4pPr>
      <a:lvl5pPr algn="ctr" rtl="0" fontAlgn="base">
        <a:spcBef>
          <a:spcPct val="0"/>
        </a:spcBef>
        <a:spcAft>
          <a:spcPct val="0"/>
        </a:spcAft>
        <a:defRPr sz="3600" b="1">
          <a:solidFill>
            <a:schemeClr val="accent2"/>
          </a:solidFill>
          <a:latin typeface="Arial" charset="0"/>
        </a:defRPr>
      </a:lvl5pPr>
      <a:lvl6pPr marL="457200" algn="ctr" rtl="0" fontAlgn="base">
        <a:spcBef>
          <a:spcPct val="0"/>
        </a:spcBef>
        <a:spcAft>
          <a:spcPct val="0"/>
        </a:spcAft>
        <a:defRPr sz="3600" b="1">
          <a:solidFill>
            <a:schemeClr val="accent2"/>
          </a:solidFill>
          <a:latin typeface="Arial" charset="0"/>
        </a:defRPr>
      </a:lvl6pPr>
      <a:lvl7pPr marL="914400" algn="ctr" rtl="0" fontAlgn="base">
        <a:spcBef>
          <a:spcPct val="0"/>
        </a:spcBef>
        <a:spcAft>
          <a:spcPct val="0"/>
        </a:spcAft>
        <a:defRPr sz="3600" b="1">
          <a:solidFill>
            <a:schemeClr val="accent2"/>
          </a:solidFill>
          <a:latin typeface="Arial" charset="0"/>
        </a:defRPr>
      </a:lvl7pPr>
      <a:lvl8pPr marL="1371600" algn="ctr" rtl="0" fontAlgn="base">
        <a:spcBef>
          <a:spcPct val="0"/>
        </a:spcBef>
        <a:spcAft>
          <a:spcPct val="0"/>
        </a:spcAft>
        <a:defRPr sz="3600" b="1">
          <a:solidFill>
            <a:schemeClr val="accent2"/>
          </a:solidFill>
          <a:latin typeface="Arial" charset="0"/>
        </a:defRPr>
      </a:lvl8pPr>
      <a:lvl9pPr marL="1828800" algn="ctr" rtl="0" fontAlgn="base">
        <a:spcBef>
          <a:spcPct val="0"/>
        </a:spcBef>
        <a:spcAft>
          <a:spcPct val="0"/>
        </a:spcAft>
        <a:defRPr sz="3600" b="1">
          <a:solidFill>
            <a:schemeClr val="accent2"/>
          </a:solidFill>
          <a:latin typeface="Arial" charset="0"/>
        </a:defRPr>
      </a:lvl9pPr>
    </p:titleStyle>
    <p:bodyStyle>
      <a:lvl1pPr algn="l" rtl="0" fontAlgn="base">
        <a:spcBef>
          <a:spcPct val="20000"/>
        </a:spcBef>
        <a:spcAft>
          <a:spcPct val="0"/>
        </a:spcAft>
        <a:defRPr sz="2800">
          <a:solidFill>
            <a:schemeClr val="accent2"/>
          </a:solidFill>
          <a:latin typeface="+mn-lt"/>
          <a:ea typeface="+mn-ea"/>
          <a:cs typeface="+mn-cs"/>
        </a:defRPr>
      </a:lvl1pPr>
      <a:lvl2pPr marL="742950" indent="-285750" algn="l" rtl="0" fontAlgn="base">
        <a:spcBef>
          <a:spcPct val="20000"/>
        </a:spcBef>
        <a:spcAft>
          <a:spcPct val="0"/>
        </a:spcAft>
        <a:buChar char="–"/>
        <a:defRPr sz="2800">
          <a:solidFill>
            <a:schemeClr val="accent2"/>
          </a:solidFill>
          <a:latin typeface="+mn-lt"/>
        </a:defRPr>
      </a:lvl2pPr>
      <a:lvl3pPr marL="1143000" indent="-228600" algn="l" rtl="0" fontAlgn="base">
        <a:spcBef>
          <a:spcPct val="20000"/>
        </a:spcBef>
        <a:spcAft>
          <a:spcPct val="0"/>
        </a:spcAft>
        <a:buChar char="•"/>
        <a:defRPr sz="2800">
          <a:solidFill>
            <a:schemeClr val="accent2"/>
          </a:solidFill>
          <a:latin typeface="+mn-lt"/>
        </a:defRPr>
      </a:lvl3pPr>
      <a:lvl4pPr marL="1600200" indent="-228600" algn="l" rtl="0" fontAlgn="base">
        <a:spcBef>
          <a:spcPct val="20000"/>
        </a:spcBef>
        <a:spcAft>
          <a:spcPct val="0"/>
        </a:spcAft>
        <a:buChar char="–"/>
        <a:defRPr sz="2800">
          <a:solidFill>
            <a:schemeClr val="accent2"/>
          </a:solidFill>
          <a:latin typeface="+mn-lt"/>
        </a:defRPr>
      </a:lvl4pPr>
      <a:lvl5pPr marL="2057400" indent="-228600" algn="l" rtl="0" fontAlgn="base">
        <a:spcBef>
          <a:spcPct val="20000"/>
        </a:spcBef>
        <a:spcAft>
          <a:spcPct val="0"/>
        </a:spcAft>
        <a:buChar char="»"/>
        <a:defRPr sz="2800">
          <a:solidFill>
            <a:schemeClr val="accent2"/>
          </a:solidFill>
          <a:latin typeface="+mn-lt"/>
        </a:defRPr>
      </a:lvl5pPr>
      <a:lvl6pPr marL="2514600" indent="-228600" algn="l" rtl="0" fontAlgn="base">
        <a:spcBef>
          <a:spcPct val="20000"/>
        </a:spcBef>
        <a:spcAft>
          <a:spcPct val="0"/>
        </a:spcAft>
        <a:buChar char="»"/>
        <a:defRPr sz="2800">
          <a:solidFill>
            <a:schemeClr val="accent2"/>
          </a:solidFill>
          <a:latin typeface="+mn-lt"/>
        </a:defRPr>
      </a:lvl6pPr>
      <a:lvl7pPr marL="2971800" indent="-228600" algn="l" rtl="0" fontAlgn="base">
        <a:spcBef>
          <a:spcPct val="20000"/>
        </a:spcBef>
        <a:spcAft>
          <a:spcPct val="0"/>
        </a:spcAft>
        <a:buChar char="»"/>
        <a:defRPr sz="2800">
          <a:solidFill>
            <a:schemeClr val="accent2"/>
          </a:solidFill>
          <a:latin typeface="+mn-lt"/>
        </a:defRPr>
      </a:lvl7pPr>
      <a:lvl8pPr marL="3429000" indent="-228600" algn="l" rtl="0" fontAlgn="base">
        <a:spcBef>
          <a:spcPct val="20000"/>
        </a:spcBef>
        <a:spcAft>
          <a:spcPct val="0"/>
        </a:spcAft>
        <a:buChar char="»"/>
        <a:defRPr sz="2800">
          <a:solidFill>
            <a:schemeClr val="accent2"/>
          </a:solidFill>
          <a:latin typeface="+mn-lt"/>
        </a:defRPr>
      </a:lvl8pPr>
      <a:lvl9pPr marL="3886200" indent="-228600" algn="l" rtl="0" fontAlgn="base">
        <a:spcBef>
          <a:spcPct val="20000"/>
        </a:spcBef>
        <a:spcAft>
          <a:spcPct val="0"/>
        </a:spcAft>
        <a:buChar char="»"/>
        <a:defRPr sz="2800">
          <a:solidFill>
            <a:schemeClr val="accent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0"/>
            <a:ext cx="8229600"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extLst>
      <p:ext uri="{BB962C8B-B14F-4D97-AF65-F5344CB8AC3E}">
        <p14:creationId xmlns:p14="http://schemas.microsoft.com/office/powerpoint/2010/main" val="296738776"/>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rtl="0" fontAlgn="base">
        <a:spcBef>
          <a:spcPct val="0"/>
        </a:spcBef>
        <a:spcAft>
          <a:spcPct val="0"/>
        </a:spcAft>
        <a:defRPr sz="3600" b="1">
          <a:solidFill>
            <a:schemeClr val="accent2"/>
          </a:solidFill>
          <a:latin typeface="+mj-lt"/>
          <a:ea typeface="+mj-ea"/>
          <a:cs typeface="+mj-cs"/>
        </a:defRPr>
      </a:lvl1pPr>
      <a:lvl2pPr algn="ctr" rtl="0" fontAlgn="base">
        <a:spcBef>
          <a:spcPct val="0"/>
        </a:spcBef>
        <a:spcAft>
          <a:spcPct val="0"/>
        </a:spcAft>
        <a:defRPr sz="3600" b="1">
          <a:solidFill>
            <a:schemeClr val="accent2"/>
          </a:solidFill>
          <a:latin typeface="Arial" charset="0"/>
        </a:defRPr>
      </a:lvl2pPr>
      <a:lvl3pPr algn="ctr" rtl="0" fontAlgn="base">
        <a:spcBef>
          <a:spcPct val="0"/>
        </a:spcBef>
        <a:spcAft>
          <a:spcPct val="0"/>
        </a:spcAft>
        <a:defRPr sz="3600" b="1">
          <a:solidFill>
            <a:schemeClr val="accent2"/>
          </a:solidFill>
          <a:latin typeface="Arial" charset="0"/>
        </a:defRPr>
      </a:lvl3pPr>
      <a:lvl4pPr algn="ctr" rtl="0" fontAlgn="base">
        <a:spcBef>
          <a:spcPct val="0"/>
        </a:spcBef>
        <a:spcAft>
          <a:spcPct val="0"/>
        </a:spcAft>
        <a:defRPr sz="3600" b="1">
          <a:solidFill>
            <a:schemeClr val="accent2"/>
          </a:solidFill>
          <a:latin typeface="Arial" charset="0"/>
        </a:defRPr>
      </a:lvl4pPr>
      <a:lvl5pPr algn="ctr" rtl="0" fontAlgn="base">
        <a:spcBef>
          <a:spcPct val="0"/>
        </a:spcBef>
        <a:spcAft>
          <a:spcPct val="0"/>
        </a:spcAft>
        <a:defRPr sz="3600" b="1">
          <a:solidFill>
            <a:schemeClr val="accent2"/>
          </a:solidFill>
          <a:latin typeface="Arial" charset="0"/>
        </a:defRPr>
      </a:lvl5pPr>
      <a:lvl6pPr marL="457200" algn="ctr" rtl="0" fontAlgn="base">
        <a:spcBef>
          <a:spcPct val="0"/>
        </a:spcBef>
        <a:spcAft>
          <a:spcPct val="0"/>
        </a:spcAft>
        <a:defRPr sz="3600" b="1">
          <a:solidFill>
            <a:schemeClr val="accent2"/>
          </a:solidFill>
          <a:latin typeface="Arial" charset="0"/>
        </a:defRPr>
      </a:lvl6pPr>
      <a:lvl7pPr marL="914400" algn="ctr" rtl="0" fontAlgn="base">
        <a:spcBef>
          <a:spcPct val="0"/>
        </a:spcBef>
        <a:spcAft>
          <a:spcPct val="0"/>
        </a:spcAft>
        <a:defRPr sz="3600" b="1">
          <a:solidFill>
            <a:schemeClr val="accent2"/>
          </a:solidFill>
          <a:latin typeface="Arial" charset="0"/>
        </a:defRPr>
      </a:lvl7pPr>
      <a:lvl8pPr marL="1371600" algn="ctr" rtl="0" fontAlgn="base">
        <a:spcBef>
          <a:spcPct val="0"/>
        </a:spcBef>
        <a:spcAft>
          <a:spcPct val="0"/>
        </a:spcAft>
        <a:defRPr sz="3600" b="1">
          <a:solidFill>
            <a:schemeClr val="accent2"/>
          </a:solidFill>
          <a:latin typeface="Arial" charset="0"/>
        </a:defRPr>
      </a:lvl8pPr>
      <a:lvl9pPr marL="1828800" algn="ctr" rtl="0" fontAlgn="base">
        <a:spcBef>
          <a:spcPct val="0"/>
        </a:spcBef>
        <a:spcAft>
          <a:spcPct val="0"/>
        </a:spcAft>
        <a:defRPr sz="3600" b="1">
          <a:solidFill>
            <a:schemeClr val="accent2"/>
          </a:solidFill>
          <a:latin typeface="Arial" charset="0"/>
        </a:defRPr>
      </a:lvl9pPr>
    </p:titleStyle>
    <p:bodyStyle>
      <a:lvl1pPr marL="342900" indent="-342900" algn="l" rtl="0" fontAlgn="base">
        <a:spcBef>
          <a:spcPct val="20000"/>
        </a:spcBef>
        <a:spcAft>
          <a:spcPct val="0"/>
        </a:spcAft>
        <a:defRPr sz="2800">
          <a:solidFill>
            <a:schemeClr val="accent2"/>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hyperlink" Target="https://www.knaw.nl/nl/actueel/agenda/rosetta-270514"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www.a-levelphysicstutor.com/quantphys-electr-diffrn.php" TargetMode="External"/><Relationship Id="rId2" Type="http://schemas.openxmlformats.org/officeDocument/2006/relationships/notesSlide" Target="../notesSlides/notesSlide9.xml"/><Relationship Id="rId1" Type="http://schemas.openxmlformats.org/officeDocument/2006/relationships/slideLayout" Target="../slideLayouts/slideLayout6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5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57.xml"/><Relationship Id="rId4" Type="http://schemas.openxmlformats.org/officeDocument/2006/relationships/hyperlink" Target="https://en.m.wikipedia.org/wiki/Schr%C3%B6dinger_equation#Wave_and_particle_motion"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57.xml"/><Relationship Id="rId4" Type="http://schemas.openxmlformats.org/officeDocument/2006/relationships/hyperlink" Target="https://en.m.wikipedia.org/wiki/Schr%C3%B6dinger_equation#Wave_and_particle_motion"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abyss.uoregon.edu/~js/images/wave_particle.gif" TargetMode="External"/><Relationship Id="rId2" Type="http://schemas.openxmlformats.org/officeDocument/2006/relationships/notesSlide" Target="../notesSlides/notesSlide13.xml"/><Relationship Id="rId1" Type="http://schemas.openxmlformats.org/officeDocument/2006/relationships/slideLayout" Target="../slideLayouts/slideLayout61.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61.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notesSlide" Target="../notesSlides/notesSlide15.xml"/><Relationship Id="rId7" Type="http://schemas.openxmlformats.org/officeDocument/2006/relationships/oleObject" Target="../embeddings/oleObject2.bin"/><Relationship Id="rId12" Type="http://schemas.openxmlformats.org/officeDocument/2006/relationships/image" Target="../media/image26.wmf"/><Relationship Id="rId2" Type="http://schemas.openxmlformats.org/officeDocument/2006/relationships/slideLayout" Target="../slideLayouts/slideLayout61.xml"/><Relationship Id="rId1" Type="http://schemas.openxmlformats.org/officeDocument/2006/relationships/vmlDrawing" Target="../drawings/vmlDrawing1.vml"/><Relationship Id="rId6" Type="http://schemas.openxmlformats.org/officeDocument/2006/relationships/image" Target="../media/image23.wmf"/><Relationship Id="rId11" Type="http://schemas.openxmlformats.org/officeDocument/2006/relationships/oleObject" Target="../embeddings/oleObject4.bin"/><Relationship Id="rId5" Type="http://schemas.openxmlformats.org/officeDocument/2006/relationships/oleObject" Target="../embeddings/oleObject1.bin"/><Relationship Id="rId10" Type="http://schemas.openxmlformats.org/officeDocument/2006/relationships/image" Target="../media/image25.wmf"/><Relationship Id="rId4" Type="http://schemas.openxmlformats.org/officeDocument/2006/relationships/image" Target="../media/image27.jpeg"/><Relationship Id="rId9" Type="http://schemas.openxmlformats.org/officeDocument/2006/relationships/oleObject" Target="../embeddings/oleObject3.bin"/></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6.xml"/><Relationship Id="rId1" Type="http://schemas.openxmlformats.org/officeDocument/2006/relationships/slideLayout" Target="../slideLayouts/slideLayout61.xml"/><Relationship Id="rId4" Type="http://schemas.openxmlformats.org/officeDocument/2006/relationships/image" Target="../media/image29.jpeg"/></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7.xml"/><Relationship Id="rId1" Type="http://schemas.openxmlformats.org/officeDocument/2006/relationships/slideLayout" Target="../slideLayouts/slideLayout61.xml"/><Relationship Id="rId5" Type="http://schemas.openxmlformats.org/officeDocument/2006/relationships/hyperlink" Target="http://www.falstad.com/qmrotator/" TargetMode="External"/><Relationship Id="rId4" Type="http://schemas.openxmlformats.org/officeDocument/2006/relationships/image" Target="../media/image31.gif"/></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8.xml"/><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3" Type="http://schemas.openxmlformats.org/officeDocument/2006/relationships/hyperlink" Target="http://www.phys.canterbury.ac.nz/research/nano/clusters.shtml" TargetMode="Externa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www.st-andrews.ac.uk/physics/quvis/simulations_html5/sims/finite-infinite-well/finite-infinite-well.html" TargetMode="External"/><Relationship Id="rId3" Type="http://schemas.openxmlformats.org/officeDocument/2006/relationships/image" Target="../media/image33.gif"/><Relationship Id="rId7"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6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61.xml"/><Relationship Id="rId4" Type="http://schemas.openxmlformats.org/officeDocument/2006/relationships/hyperlink" Target="http://173.230.153.248/gag/399767" TargetMode="External"/></Relationships>
</file>

<file path=ppt/slides/_rels/slide22.xml.rels><?xml version="1.0" encoding="UTF-8" standalone="yes"?>
<Relationships xmlns="http://schemas.openxmlformats.org/package/2006/relationships"><Relationship Id="rId2" Type="http://schemas.openxmlformats.org/officeDocument/2006/relationships/hyperlink" Target="http://phet.colorado.edu/en/simulation/radiating-charge" TargetMode="Externa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21.xml"/><Relationship Id="rId7" Type="http://schemas.openxmlformats.org/officeDocument/2006/relationships/image" Target="../media/image43.png"/><Relationship Id="rId2" Type="http://schemas.openxmlformats.org/officeDocument/2006/relationships/slideLayout" Target="../slideLayouts/slideLayout29.xml"/><Relationship Id="rId1" Type="http://schemas.openxmlformats.org/officeDocument/2006/relationships/vmlDrawing" Target="../drawings/vmlDrawing2.vml"/><Relationship Id="rId6" Type="http://schemas.openxmlformats.org/officeDocument/2006/relationships/image" Target="../media/image42.png"/><Relationship Id="rId5" Type="http://schemas.openxmlformats.org/officeDocument/2006/relationships/image" Target="../media/image41.wmf"/><Relationship Id="rId10" Type="http://schemas.openxmlformats.org/officeDocument/2006/relationships/image" Target="../media/image44.png"/><Relationship Id="rId4" Type="http://schemas.openxmlformats.org/officeDocument/2006/relationships/image" Target="../media/image40.jpeg"/><Relationship Id="rId9" Type="http://schemas.openxmlformats.org/officeDocument/2006/relationships/image" Target="../media/image39.wmf"/></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22.xml"/><Relationship Id="rId7" Type="http://schemas.openxmlformats.org/officeDocument/2006/relationships/hyperlink" Target="http://www.eng.fsu.edu/~dommelen/quantum/style_a/classic.html" TargetMode="External"/><Relationship Id="rId2" Type="http://schemas.openxmlformats.org/officeDocument/2006/relationships/slideLayout" Target="../slideLayouts/slideLayout40.xml"/><Relationship Id="rId1" Type="http://schemas.openxmlformats.org/officeDocument/2006/relationships/vmlDrawing" Target="../drawings/vmlDrawing3.vml"/><Relationship Id="rId6" Type="http://schemas.openxmlformats.org/officeDocument/2006/relationships/image" Target="../media/image48.wmf"/><Relationship Id="rId5" Type="http://schemas.openxmlformats.org/officeDocument/2006/relationships/image" Target="../media/image47.wmf"/><Relationship Id="rId4" Type="http://schemas.openxmlformats.org/officeDocument/2006/relationships/image" Target="../media/image46.jpeg"/><Relationship Id="rId9" Type="http://schemas.openxmlformats.org/officeDocument/2006/relationships/image" Target="../media/image45.wmf"/></Relationships>
</file>

<file path=ppt/slides/_rels/slide25.xml.rels><?xml version="1.0" encoding="UTF-8" standalone="yes"?>
<Relationships xmlns="http://schemas.openxmlformats.org/package/2006/relationships"><Relationship Id="rId8" Type="http://schemas.openxmlformats.org/officeDocument/2006/relationships/image" Target="../media/image49.gif"/><Relationship Id="rId3" Type="http://schemas.openxmlformats.org/officeDocument/2006/relationships/notesSlide" Target="../notesSlides/notesSlide23.xml"/><Relationship Id="rId7" Type="http://schemas.openxmlformats.org/officeDocument/2006/relationships/hyperlink" Target="http://www.eng.fsu.edu/~dommelen/quantum/style_a/classic.html" TargetMode="External"/><Relationship Id="rId2" Type="http://schemas.openxmlformats.org/officeDocument/2006/relationships/slideLayout" Target="../slideLayouts/slideLayout40.xml"/><Relationship Id="rId1" Type="http://schemas.openxmlformats.org/officeDocument/2006/relationships/vmlDrawing" Target="../drawings/vmlDrawing4.vml"/><Relationship Id="rId6" Type="http://schemas.openxmlformats.org/officeDocument/2006/relationships/image" Target="../media/image48.wmf"/><Relationship Id="rId5" Type="http://schemas.openxmlformats.org/officeDocument/2006/relationships/image" Target="../media/image47.wmf"/><Relationship Id="rId10" Type="http://schemas.openxmlformats.org/officeDocument/2006/relationships/image" Target="../media/image45.wmf"/><Relationship Id="rId4" Type="http://schemas.openxmlformats.org/officeDocument/2006/relationships/image" Target="../media/image46.jpeg"/><Relationship Id="rId9" Type="http://schemas.openxmlformats.org/officeDocument/2006/relationships/oleObject" Target="../embeddings/oleObject7.bin"/></Relationships>
</file>

<file path=ppt/slides/_rels/slide26.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24.xml"/><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25.xml"/><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8" Type="http://schemas.openxmlformats.org/officeDocument/2006/relationships/image" Target="../media/image53.wmf"/><Relationship Id="rId13" Type="http://schemas.openxmlformats.org/officeDocument/2006/relationships/oleObject" Target="../embeddings/oleObject12.bin"/><Relationship Id="rId18" Type="http://schemas.openxmlformats.org/officeDocument/2006/relationships/image" Target="../media/image41.wmf"/><Relationship Id="rId3" Type="http://schemas.openxmlformats.org/officeDocument/2006/relationships/notesSlide" Target="../notesSlides/notesSlide26.xml"/><Relationship Id="rId7" Type="http://schemas.openxmlformats.org/officeDocument/2006/relationships/oleObject" Target="../embeddings/oleObject9.bin"/><Relationship Id="rId12" Type="http://schemas.openxmlformats.org/officeDocument/2006/relationships/image" Target="../media/image55.wmf"/><Relationship Id="rId17" Type="http://schemas.openxmlformats.org/officeDocument/2006/relationships/image" Target="../media/image58.png"/><Relationship Id="rId2" Type="http://schemas.openxmlformats.org/officeDocument/2006/relationships/slideLayout" Target="../slideLayouts/slideLayout40.xml"/><Relationship Id="rId16" Type="http://schemas.openxmlformats.org/officeDocument/2006/relationships/image" Target="../media/image57.wmf"/><Relationship Id="rId1" Type="http://schemas.openxmlformats.org/officeDocument/2006/relationships/vmlDrawing" Target="../drawings/vmlDrawing5.vml"/><Relationship Id="rId6" Type="http://schemas.openxmlformats.org/officeDocument/2006/relationships/image" Target="../media/image52.wmf"/><Relationship Id="rId11" Type="http://schemas.openxmlformats.org/officeDocument/2006/relationships/oleObject" Target="../embeddings/oleObject11.bin"/><Relationship Id="rId5" Type="http://schemas.openxmlformats.org/officeDocument/2006/relationships/oleObject" Target="../embeddings/oleObject8.bin"/><Relationship Id="rId15" Type="http://schemas.openxmlformats.org/officeDocument/2006/relationships/oleObject" Target="../embeddings/oleObject13.bin"/><Relationship Id="rId10" Type="http://schemas.openxmlformats.org/officeDocument/2006/relationships/image" Target="../media/image54.wmf"/><Relationship Id="rId19" Type="http://schemas.openxmlformats.org/officeDocument/2006/relationships/image" Target="../media/image59.wmf"/><Relationship Id="rId4" Type="http://schemas.openxmlformats.org/officeDocument/2006/relationships/image" Target="../media/image46.jpeg"/><Relationship Id="rId9" Type="http://schemas.openxmlformats.org/officeDocument/2006/relationships/oleObject" Target="../embeddings/oleObject10.bin"/><Relationship Id="rId14" Type="http://schemas.openxmlformats.org/officeDocument/2006/relationships/image" Target="../media/image56.wmf"/></Relationships>
</file>

<file path=ppt/slides/_rels/slide29.xml.rels><?xml version="1.0" encoding="UTF-8" standalone="yes"?>
<Relationships xmlns="http://schemas.openxmlformats.org/package/2006/relationships"><Relationship Id="rId3" Type="http://schemas.openxmlformats.org/officeDocument/2006/relationships/hyperlink" Target="http://www.google.nl/url?sa=i&amp;rct=j&amp;q=&amp;esrc=s&amp;source=images&amp;cd=&amp;cad=rja&amp;uact=8&amp;ved=0CAcQjRw&amp;url=http://www2.warwick.ac.uk/fac/sci/physics/current/postgraduate/regs/mpags/ex5/techniques/structural/afm/&amp;ei=Rt00Vb_QH4PCPMuRgJAB&amp;bvm=bv.91071109,d.bGg&amp;psig=AFQjCNHNzo3Cx2TtLFLZ712k3hAy1H6A5Q&amp;ust=1429614269527236" TargetMode="External"/><Relationship Id="rId7"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40.xml"/><Relationship Id="rId6" Type="http://schemas.openxmlformats.org/officeDocument/2006/relationships/image" Target="../media/image62.jpeg"/><Relationship Id="rId5" Type="http://schemas.openxmlformats.org/officeDocument/2006/relationships/image" Target="../media/image61.pn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notesSlide" Target="../notesSlides/notesSlide28.xml"/><Relationship Id="rId7" Type="http://schemas.openxmlformats.org/officeDocument/2006/relationships/image" Target="../media/image70.wmf"/><Relationship Id="rId2" Type="http://schemas.openxmlformats.org/officeDocument/2006/relationships/slideLayout" Target="../slideLayouts/slideLayout39.xml"/><Relationship Id="rId1" Type="http://schemas.openxmlformats.org/officeDocument/2006/relationships/vmlDrawing" Target="../drawings/vmlDrawing6.vml"/><Relationship Id="rId6" Type="http://schemas.openxmlformats.org/officeDocument/2006/relationships/image" Target="../media/image69.jpeg"/><Relationship Id="rId11" Type="http://schemas.openxmlformats.org/officeDocument/2006/relationships/image" Target="../media/image66.wmf"/><Relationship Id="rId5" Type="http://schemas.openxmlformats.org/officeDocument/2006/relationships/image" Target="../media/image68.jpeg"/><Relationship Id="rId10" Type="http://schemas.openxmlformats.org/officeDocument/2006/relationships/oleObject" Target="../embeddings/oleObject15.bin"/><Relationship Id="rId4" Type="http://schemas.openxmlformats.org/officeDocument/2006/relationships/image" Target="../media/image67.jpeg"/><Relationship Id="rId9" Type="http://schemas.openxmlformats.org/officeDocument/2006/relationships/image" Target="../media/image65.wmf"/></Relationships>
</file>

<file path=ppt/slides/_rels/slide3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9.xml"/><Relationship Id="rId1" Type="http://schemas.openxmlformats.org/officeDocument/2006/relationships/slideLayout" Target="../slideLayouts/slideLayout39.xml"/><Relationship Id="rId4" Type="http://schemas.openxmlformats.org/officeDocument/2006/relationships/image" Target="../media/image72.jpeg"/></Relationships>
</file>

<file path=ppt/slides/_rels/slide34.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notesSlide" Target="../notesSlides/notesSlide30.xml"/><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image" Target="../media/image75.png"/><Relationship Id="rId7" Type="http://schemas.openxmlformats.org/officeDocument/2006/relationships/image" Target="../media/image54.wmf"/><Relationship Id="rId2" Type="http://schemas.openxmlformats.org/officeDocument/2006/relationships/slideLayout" Target="../slideLayouts/slideLayout39.xml"/><Relationship Id="rId1" Type="http://schemas.openxmlformats.org/officeDocument/2006/relationships/vmlDrawing" Target="../drawings/vmlDrawing7.vml"/><Relationship Id="rId6" Type="http://schemas.openxmlformats.org/officeDocument/2006/relationships/oleObject" Target="../embeddings/oleObject17.bin"/><Relationship Id="rId11" Type="http://schemas.openxmlformats.org/officeDocument/2006/relationships/image" Target="../media/image57.wmf"/><Relationship Id="rId5" Type="http://schemas.openxmlformats.org/officeDocument/2006/relationships/image" Target="../media/image55.wmf"/><Relationship Id="rId10" Type="http://schemas.openxmlformats.org/officeDocument/2006/relationships/oleObject" Target="../embeddings/oleObject19.bin"/><Relationship Id="rId4" Type="http://schemas.openxmlformats.org/officeDocument/2006/relationships/oleObject" Target="../embeddings/oleObject16.bin"/><Relationship Id="rId9" Type="http://schemas.openxmlformats.org/officeDocument/2006/relationships/image" Target="../media/image74.wmf"/></Relationships>
</file>

<file path=ppt/slides/_rels/slide36.xml.rels><?xml version="1.0" encoding="UTF-8" standalone="yes"?>
<Relationships xmlns="http://schemas.openxmlformats.org/package/2006/relationships"><Relationship Id="rId3" Type="http://schemas.openxmlformats.org/officeDocument/2006/relationships/image" Target="../media/image76.jpeg"/><Relationship Id="rId7" Type="http://schemas.openxmlformats.org/officeDocument/2006/relationships/hyperlink" Target="http://hyperphysics.phy-astr.gsu.edu/hbase/Nuclear/alptun.html" TargetMode="External"/><Relationship Id="rId2" Type="http://schemas.openxmlformats.org/officeDocument/2006/relationships/notesSlide" Target="../notesSlides/notesSlide31.xml"/><Relationship Id="rId1" Type="http://schemas.openxmlformats.org/officeDocument/2006/relationships/slideLayout" Target="../slideLayouts/slideLayout39.xml"/><Relationship Id="rId6" Type="http://schemas.openxmlformats.org/officeDocument/2006/relationships/image" Target="../media/image79.gif"/><Relationship Id="rId5" Type="http://schemas.openxmlformats.org/officeDocument/2006/relationships/image" Target="../media/image78.png"/><Relationship Id="rId4" Type="http://schemas.openxmlformats.org/officeDocument/2006/relationships/image" Target="../media/image77.png"/></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Layout" Target="../slideLayouts/slideLayout18.xml"/><Relationship Id="rId4" Type="http://schemas.openxmlformats.org/officeDocument/2006/relationships/image" Target="../media/image82.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84.jpeg"/><Relationship Id="rId2" Type="http://schemas.openxmlformats.org/officeDocument/2006/relationships/slideLayout" Target="../slideLayouts/slideLayout39.xml"/><Relationship Id="rId1" Type="http://schemas.openxmlformats.org/officeDocument/2006/relationships/vmlDrawing" Target="../drawings/vmlDrawing8.vml"/><Relationship Id="rId6" Type="http://schemas.openxmlformats.org/officeDocument/2006/relationships/image" Target="../media/image83.jpeg"/><Relationship Id="rId5" Type="http://schemas.openxmlformats.org/officeDocument/2006/relationships/image" Target="../media/image65.wmf"/><Relationship Id="rId4" Type="http://schemas.openxmlformats.org/officeDocument/2006/relationships/oleObject" Target="../embeddings/oleObject20.bin"/></Relationships>
</file>

<file path=ppt/slides/_rels/slide39.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hyperlink" Target="http://hyperphysics.phy-astr.gsu.edu/hbase/spin.html#c1" TargetMode="External"/><Relationship Id="rId3" Type="http://schemas.openxmlformats.org/officeDocument/2006/relationships/notesSlide" Target="../notesSlides/notesSlide33.xml"/><Relationship Id="rId7" Type="http://schemas.openxmlformats.org/officeDocument/2006/relationships/image" Target="../media/image65.wmf"/><Relationship Id="rId12" Type="http://schemas.openxmlformats.org/officeDocument/2006/relationships/hyperlink" Target="http://hyperphysics.phy-astr.gsu.edu/hbase/quantum/vecmod.html#c1&quot;" TargetMode="External"/><Relationship Id="rId17" Type="http://schemas.openxmlformats.org/officeDocument/2006/relationships/image" Target="../media/image90.png"/><Relationship Id="rId2" Type="http://schemas.openxmlformats.org/officeDocument/2006/relationships/slideLayout" Target="../slideLayouts/slideLayout39.xml"/><Relationship Id="rId16" Type="http://schemas.openxmlformats.org/officeDocument/2006/relationships/image" Target="../media/image89.png"/><Relationship Id="rId1" Type="http://schemas.openxmlformats.org/officeDocument/2006/relationships/vmlDrawing" Target="../drawings/vmlDrawing9.vml"/><Relationship Id="rId6" Type="http://schemas.openxmlformats.org/officeDocument/2006/relationships/oleObject" Target="../embeddings/oleObject21.bin"/><Relationship Id="rId11" Type="http://schemas.openxmlformats.org/officeDocument/2006/relationships/oleObject" Target="../embeddings/oleObject23.bin"/><Relationship Id="rId5" Type="http://schemas.openxmlformats.org/officeDocument/2006/relationships/image" Target="../media/image86.jpeg"/><Relationship Id="rId15" Type="http://schemas.openxmlformats.org/officeDocument/2006/relationships/oleObject" Target="../embeddings/oleObject24.bin"/><Relationship Id="rId10" Type="http://schemas.openxmlformats.org/officeDocument/2006/relationships/oleObject" Target="../embeddings/oleObject22.bin"/><Relationship Id="rId4" Type="http://schemas.openxmlformats.org/officeDocument/2006/relationships/image" Target="../media/image85.png"/><Relationship Id="rId9" Type="http://schemas.openxmlformats.org/officeDocument/2006/relationships/image" Target="../media/image88.png"/><Relationship Id="rId14" Type="http://schemas.openxmlformats.org/officeDocument/2006/relationships/hyperlink" Target="http://hyperphysics.phy-astr.gsu.edu/hbase/quantum/qangm.html#c3"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www.youtube.com/watch?v=Q_h4IoPJXZw"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www.youtube.com/watch?v=_riIY-v2Ym8"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4.xml"/><Relationship Id="rId1" Type="http://schemas.openxmlformats.org/officeDocument/2006/relationships/slideLayout" Target="../slideLayouts/slideLayout39.xml"/><Relationship Id="rId5" Type="http://schemas.openxmlformats.org/officeDocument/2006/relationships/image" Target="../media/image93.png"/><Relationship Id="rId4" Type="http://schemas.openxmlformats.org/officeDocument/2006/relationships/image" Target="../media/image92.jpeg"/></Relationships>
</file>

<file path=ppt/slides/_rels/slide4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5.xml"/><Relationship Id="rId1" Type="http://schemas.openxmlformats.org/officeDocument/2006/relationships/slideLayout" Target="../slideLayouts/slideLayout39.xml"/><Relationship Id="rId4" Type="http://schemas.openxmlformats.org/officeDocument/2006/relationships/image" Target="../media/image92.jpeg"/></Relationships>
</file>

<file path=ppt/slides/_rels/slide42.xml.rels><?xml version="1.0" encoding="UTF-8" standalone="yes"?>
<Relationships xmlns="http://schemas.openxmlformats.org/package/2006/relationships"><Relationship Id="rId8" Type="http://schemas.openxmlformats.org/officeDocument/2006/relationships/image" Target="../media/image94.gif"/><Relationship Id="rId3" Type="http://schemas.openxmlformats.org/officeDocument/2006/relationships/notesSlide" Target="../notesSlides/notesSlide36.xml"/><Relationship Id="rId7" Type="http://schemas.openxmlformats.org/officeDocument/2006/relationships/image" Target="../media/image65.wmf"/><Relationship Id="rId2" Type="http://schemas.openxmlformats.org/officeDocument/2006/relationships/slideLayout" Target="../slideLayouts/slideLayout39.xml"/><Relationship Id="rId1" Type="http://schemas.openxmlformats.org/officeDocument/2006/relationships/vmlDrawing" Target="../drawings/vmlDrawing10.vml"/><Relationship Id="rId6" Type="http://schemas.openxmlformats.org/officeDocument/2006/relationships/oleObject" Target="../embeddings/oleObject25.bin"/><Relationship Id="rId5" Type="http://schemas.openxmlformats.org/officeDocument/2006/relationships/image" Target="../media/image93.png"/><Relationship Id="rId4" Type="http://schemas.openxmlformats.org/officeDocument/2006/relationships/image" Target="../media/image92.jpeg"/><Relationship Id="rId9" Type="http://schemas.openxmlformats.org/officeDocument/2006/relationships/hyperlink" Target="https://tomasbzdusek.wordpress.com/"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s://tomasbzdusek.wordpress.com/" TargetMode="External"/><Relationship Id="rId3" Type="http://schemas.openxmlformats.org/officeDocument/2006/relationships/notesSlide" Target="../notesSlides/notesSlide37.xml"/><Relationship Id="rId7" Type="http://schemas.openxmlformats.org/officeDocument/2006/relationships/image" Target="../media/image97.gif"/><Relationship Id="rId2" Type="http://schemas.openxmlformats.org/officeDocument/2006/relationships/slideLayout" Target="../slideLayouts/slideLayout39.xml"/><Relationship Id="rId1" Type="http://schemas.openxmlformats.org/officeDocument/2006/relationships/vmlDrawing" Target="../drawings/vmlDrawing11.vml"/><Relationship Id="rId6" Type="http://schemas.openxmlformats.org/officeDocument/2006/relationships/image" Target="../media/image96.gif"/><Relationship Id="rId5" Type="http://schemas.openxmlformats.org/officeDocument/2006/relationships/image" Target="../media/image95.gif"/><Relationship Id="rId10" Type="http://schemas.openxmlformats.org/officeDocument/2006/relationships/image" Target="../media/image65.wmf"/><Relationship Id="rId4" Type="http://schemas.openxmlformats.org/officeDocument/2006/relationships/image" Target="../media/image94.gif"/><Relationship Id="rId9" Type="http://schemas.openxmlformats.org/officeDocument/2006/relationships/oleObject" Target="../embeddings/oleObject26.bin"/></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29.bin"/><Relationship Id="rId3" Type="http://schemas.openxmlformats.org/officeDocument/2006/relationships/notesSlide" Target="../notesSlides/notesSlide38.xml"/><Relationship Id="rId7" Type="http://schemas.openxmlformats.org/officeDocument/2006/relationships/oleObject" Target="../embeddings/oleObject28.bin"/><Relationship Id="rId2" Type="http://schemas.openxmlformats.org/officeDocument/2006/relationships/slideLayout" Target="../slideLayouts/slideLayout39.xml"/><Relationship Id="rId1" Type="http://schemas.openxmlformats.org/officeDocument/2006/relationships/vmlDrawing" Target="../drawings/vmlDrawing12.vml"/><Relationship Id="rId6" Type="http://schemas.openxmlformats.org/officeDocument/2006/relationships/image" Target="../media/image65.wmf"/><Relationship Id="rId5" Type="http://schemas.openxmlformats.org/officeDocument/2006/relationships/oleObject" Target="../embeddings/oleObject27.bin"/><Relationship Id="rId4" Type="http://schemas.openxmlformats.org/officeDocument/2006/relationships/image" Target="../media/image98.jpeg"/><Relationship Id="rId9" Type="http://schemas.openxmlformats.org/officeDocument/2006/relationships/image" Target="../media/image99.jpeg"/></Relationships>
</file>

<file path=ppt/slides/_rels/slide45.xml.rels><?xml version="1.0" encoding="UTF-8" standalone="yes"?>
<Relationships xmlns="http://schemas.openxmlformats.org/package/2006/relationships"><Relationship Id="rId8" Type="http://schemas.openxmlformats.org/officeDocument/2006/relationships/image" Target="../media/image101.gif"/><Relationship Id="rId3" Type="http://schemas.openxmlformats.org/officeDocument/2006/relationships/notesSlide" Target="../notesSlides/notesSlide39.xml"/><Relationship Id="rId7" Type="http://schemas.openxmlformats.org/officeDocument/2006/relationships/image" Target="../media/image100.gif"/><Relationship Id="rId2" Type="http://schemas.openxmlformats.org/officeDocument/2006/relationships/slideLayout" Target="../slideLayouts/slideLayout72.xml"/><Relationship Id="rId1" Type="http://schemas.openxmlformats.org/officeDocument/2006/relationships/vmlDrawing" Target="../drawings/vmlDrawing13.vml"/><Relationship Id="rId6" Type="http://schemas.openxmlformats.org/officeDocument/2006/relationships/oleObject" Target="../embeddings/oleObject31.bin"/><Relationship Id="rId11" Type="http://schemas.openxmlformats.org/officeDocument/2006/relationships/hyperlink" Target="https://tomasbzdusek.wordpress.com/" TargetMode="External"/><Relationship Id="rId5" Type="http://schemas.openxmlformats.org/officeDocument/2006/relationships/image" Target="../media/image65.wmf"/><Relationship Id="rId10" Type="http://schemas.openxmlformats.org/officeDocument/2006/relationships/image" Target="../media/image99.jpeg"/><Relationship Id="rId4" Type="http://schemas.openxmlformats.org/officeDocument/2006/relationships/oleObject" Target="../embeddings/oleObject30.bin"/><Relationship Id="rId9" Type="http://schemas.openxmlformats.org/officeDocument/2006/relationships/oleObject" Target="../embeddings/oleObject32.bin"/></Relationships>
</file>

<file path=ppt/slides/_rels/slide46.xml.rels><?xml version="1.0" encoding="UTF-8" standalone="yes"?>
<Relationships xmlns="http://schemas.openxmlformats.org/package/2006/relationships"><Relationship Id="rId8" Type="http://schemas.openxmlformats.org/officeDocument/2006/relationships/hyperlink" Target="http://www.falstad.com/qmrotator/" TargetMode="External"/><Relationship Id="rId3" Type="http://schemas.openxmlformats.org/officeDocument/2006/relationships/notesSlide" Target="../notesSlides/notesSlide40.xml"/><Relationship Id="rId7" Type="http://schemas.openxmlformats.org/officeDocument/2006/relationships/oleObject" Target="../embeddings/oleObject34.bin"/><Relationship Id="rId2" Type="http://schemas.openxmlformats.org/officeDocument/2006/relationships/slideLayout" Target="../slideLayouts/slideLayout72.xml"/><Relationship Id="rId1" Type="http://schemas.openxmlformats.org/officeDocument/2006/relationships/vmlDrawing" Target="../drawings/vmlDrawing14.vml"/><Relationship Id="rId6" Type="http://schemas.openxmlformats.org/officeDocument/2006/relationships/image" Target="../media/image65.wmf"/><Relationship Id="rId5" Type="http://schemas.openxmlformats.org/officeDocument/2006/relationships/oleObject" Target="../embeddings/oleObject33.bin"/><Relationship Id="rId4" Type="http://schemas.openxmlformats.org/officeDocument/2006/relationships/image" Target="../media/image102.gi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9.xml"/><Relationship Id="rId1" Type="http://schemas.openxmlformats.org/officeDocument/2006/relationships/vmlDrawing" Target="../drawings/vmlDrawing15.vml"/><Relationship Id="rId6" Type="http://schemas.openxmlformats.org/officeDocument/2006/relationships/image" Target="../media/image103.jpeg"/><Relationship Id="rId5" Type="http://schemas.openxmlformats.org/officeDocument/2006/relationships/image" Target="../media/image65.wmf"/><Relationship Id="rId4" Type="http://schemas.openxmlformats.org/officeDocument/2006/relationships/oleObject" Target="../embeddings/oleObject35.bin"/></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61.xml"/><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38.bin"/><Relationship Id="rId3" Type="http://schemas.openxmlformats.org/officeDocument/2006/relationships/notesSlide" Target="../notesSlides/notesSlide42.xml"/><Relationship Id="rId7" Type="http://schemas.openxmlformats.org/officeDocument/2006/relationships/oleObject" Target="../embeddings/oleObject37.bin"/><Relationship Id="rId2" Type="http://schemas.openxmlformats.org/officeDocument/2006/relationships/slideLayout" Target="../slideLayouts/slideLayout39.xml"/><Relationship Id="rId1" Type="http://schemas.openxmlformats.org/officeDocument/2006/relationships/vmlDrawing" Target="../drawings/vmlDrawing16.vml"/><Relationship Id="rId6" Type="http://schemas.openxmlformats.org/officeDocument/2006/relationships/image" Target="../media/image65.wmf"/><Relationship Id="rId5" Type="http://schemas.openxmlformats.org/officeDocument/2006/relationships/oleObject" Target="../embeddings/oleObject36.bin"/><Relationship Id="rId4" Type="http://schemas.openxmlformats.org/officeDocument/2006/relationships/image" Target="../media/image104.png"/></Relationships>
</file>

<file path=ppt/slides/_rels/slide51.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notesSlide" Target="../notesSlides/notesSlide43.xml"/><Relationship Id="rId7" Type="http://schemas.openxmlformats.org/officeDocument/2006/relationships/oleObject" Target="../embeddings/oleObject41.bin"/><Relationship Id="rId2" Type="http://schemas.openxmlformats.org/officeDocument/2006/relationships/slideLayout" Target="../slideLayouts/slideLayout39.xml"/><Relationship Id="rId1" Type="http://schemas.openxmlformats.org/officeDocument/2006/relationships/vmlDrawing" Target="../drawings/vmlDrawing17.vml"/><Relationship Id="rId6" Type="http://schemas.openxmlformats.org/officeDocument/2006/relationships/oleObject" Target="../embeddings/oleObject40.bin"/><Relationship Id="rId5" Type="http://schemas.openxmlformats.org/officeDocument/2006/relationships/image" Target="../media/image65.wmf"/><Relationship Id="rId10" Type="http://schemas.openxmlformats.org/officeDocument/2006/relationships/image" Target="../media/image105.wmf"/><Relationship Id="rId4" Type="http://schemas.openxmlformats.org/officeDocument/2006/relationships/oleObject" Target="../embeddings/oleObject39.bin"/><Relationship Id="rId9" Type="http://schemas.openxmlformats.org/officeDocument/2006/relationships/oleObject" Target="../embeddings/oleObject42.bin"/></Relationships>
</file>

<file path=ppt/slides/_rels/slide52.xml.rels><?xml version="1.0" encoding="UTF-8" standalone="yes"?>
<Relationships xmlns="http://schemas.openxmlformats.org/package/2006/relationships"><Relationship Id="rId3" Type="http://schemas.openxmlformats.org/officeDocument/2006/relationships/hyperlink" Target="http://www.eng.fsu.edu/~dommelen/quantum/style_a/harm.html" TargetMode="External"/><Relationship Id="rId2" Type="http://schemas.openxmlformats.org/officeDocument/2006/relationships/image" Target="../media/image106.gif"/><Relationship Id="rId1" Type="http://schemas.openxmlformats.org/officeDocument/2006/relationships/slideLayout" Target="../slideLayouts/slideLayout40.xml"/><Relationship Id="rId6" Type="http://schemas.openxmlformats.org/officeDocument/2006/relationships/image" Target="../media/image107.png"/><Relationship Id="rId5" Type="http://schemas.openxmlformats.org/officeDocument/2006/relationships/hyperlink" Target="http://en.wikipedia.org/wiki/File:Phonon-energy-diagram.png" TargetMode="External"/><Relationship Id="rId4" Type="http://schemas.openxmlformats.org/officeDocument/2006/relationships/hyperlink" Target="http://en.wikipedia.org/wiki/Zero-phonon_line_and_phonon_sideband" TargetMode="External"/></Relationships>
</file>

<file path=ppt/slides/_rels/slide53.xml.rels><?xml version="1.0" encoding="UTF-8" standalone="yes"?>
<Relationships xmlns="http://schemas.openxmlformats.org/package/2006/relationships"><Relationship Id="rId8" Type="http://schemas.openxmlformats.org/officeDocument/2006/relationships/image" Target="../media/image109.wmf"/><Relationship Id="rId13" Type="http://schemas.openxmlformats.org/officeDocument/2006/relationships/oleObject" Target="../embeddings/oleObject47.bin"/><Relationship Id="rId18" Type="http://schemas.openxmlformats.org/officeDocument/2006/relationships/image" Target="../media/image113.wmf"/><Relationship Id="rId3" Type="http://schemas.openxmlformats.org/officeDocument/2006/relationships/notesSlide" Target="../notesSlides/notesSlide44.xml"/><Relationship Id="rId7" Type="http://schemas.openxmlformats.org/officeDocument/2006/relationships/oleObject" Target="../embeddings/oleObject44.bin"/><Relationship Id="rId12" Type="http://schemas.openxmlformats.org/officeDocument/2006/relationships/image" Target="../media/image110.wmf"/><Relationship Id="rId17" Type="http://schemas.openxmlformats.org/officeDocument/2006/relationships/oleObject" Target="../embeddings/oleObject49.bin"/><Relationship Id="rId2" Type="http://schemas.openxmlformats.org/officeDocument/2006/relationships/slideLayout" Target="../slideLayouts/slideLayout40.xml"/><Relationship Id="rId16" Type="http://schemas.openxmlformats.org/officeDocument/2006/relationships/image" Target="../media/image112.wmf"/><Relationship Id="rId1" Type="http://schemas.openxmlformats.org/officeDocument/2006/relationships/vmlDrawing" Target="../drawings/vmlDrawing18.vml"/><Relationship Id="rId6" Type="http://schemas.openxmlformats.org/officeDocument/2006/relationships/image" Target="../media/image108.wmf"/><Relationship Id="rId11" Type="http://schemas.openxmlformats.org/officeDocument/2006/relationships/oleObject" Target="../embeddings/oleObject46.bin"/><Relationship Id="rId5" Type="http://schemas.openxmlformats.org/officeDocument/2006/relationships/oleObject" Target="../embeddings/oleObject43.bin"/><Relationship Id="rId15" Type="http://schemas.openxmlformats.org/officeDocument/2006/relationships/oleObject" Target="../embeddings/oleObject48.bin"/><Relationship Id="rId10" Type="http://schemas.openxmlformats.org/officeDocument/2006/relationships/image" Target="../media/image55.wmf"/><Relationship Id="rId4" Type="http://schemas.openxmlformats.org/officeDocument/2006/relationships/hyperlink" Target="http://www.eng.fsu.edu/~dommelen/quantum/style_a/schrod.html" TargetMode="External"/><Relationship Id="rId9" Type="http://schemas.openxmlformats.org/officeDocument/2006/relationships/oleObject" Target="../embeddings/oleObject45.bin"/><Relationship Id="rId14" Type="http://schemas.openxmlformats.org/officeDocument/2006/relationships/image" Target="../media/image111.w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61.xml"/><Relationship Id="rId5" Type="http://schemas.openxmlformats.org/officeDocument/2006/relationships/hyperlink" Target="http://encyclopedia2.thefreedictionary.com/Photoelectric+Device" TargetMode="Externa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61.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hyperlink" Target="http://www.hqrd.hitachi.co.jp/em/emgif/fig2.gif" TargetMode="External"/><Relationship Id="rId2" Type="http://schemas.openxmlformats.org/officeDocument/2006/relationships/notesSlide" Target="../notesSlides/notesSlide7.xml"/><Relationship Id="rId1" Type="http://schemas.openxmlformats.org/officeDocument/2006/relationships/slideLayout" Target="../slideLayouts/slideLayout6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hyperlink" Target="http://www.mtbaker.wednet.edu/mbhs/science/physics/Quantum%20Physics/XRay%20and%20Electron%20Interference%20Patterns.htm" TargetMode="External"/><Relationship Id="rId2" Type="http://schemas.openxmlformats.org/officeDocument/2006/relationships/notesSlide" Target="../notesSlides/notesSlide8.xml"/><Relationship Id="rId1" Type="http://schemas.openxmlformats.org/officeDocument/2006/relationships/slideLayout" Target="../slideLayouts/slideLayout61.xml"/><Relationship Id="rId5" Type="http://schemas.openxmlformats.org/officeDocument/2006/relationships/image" Target="../media/image13.jpe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43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24528" y="625314"/>
            <a:ext cx="3899976" cy="493477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5362" name="Rectangle 2"/>
          <p:cNvSpPr>
            <a:spLocks noGrp="1" noChangeArrowheads="1"/>
          </p:cNvSpPr>
          <p:nvPr>
            <p:ph type="ctrTitle"/>
          </p:nvPr>
        </p:nvSpPr>
        <p:spPr>
          <a:xfrm>
            <a:off x="685800" y="3810000"/>
            <a:ext cx="7772400" cy="1143000"/>
          </a:xfrm>
        </p:spPr>
        <p:txBody>
          <a:bodyPr/>
          <a:lstStyle/>
          <a:p>
            <a:r>
              <a:rPr lang="en-US" sz="4800" dirty="0" err="1" smtClean="0">
                <a:solidFill>
                  <a:srgbClr val="6666FF"/>
                </a:solidFill>
              </a:rPr>
              <a:t>Vastestoffysica</a:t>
            </a:r>
            <a:r>
              <a:rPr lang="en-US" sz="4800" dirty="0" smtClean="0">
                <a:solidFill>
                  <a:srgbClr val="6666FF"/>
                </a:solidFill>
              </a:rPr>
              <a:t/>
            </a:r>
            <a:br>
              <a:rPr lang="en-US" sz="4800" dirty="0" smtClean="0">
                <a:solidFill>
                  <a:srgbClr val="6666FF"/>
                </a:solidFill>
              </a:rPr>
            </a:br>
            <a:endParaRPr lang="nl-NL" sz="2000" dirty="0" smtClean="0"/>
          </a:p>
        </p:txBody>
      </p:sp>
      <p:sp>
        <p:nvSpPr>
          <p:cNvPr id="15363" name="Rectangle 3"/>
          <p:cNvSpPr>
            <a:spLocks noGrp="1" noChangeArrowheads="1"/>
          </p:cNvSpPr>
          <p:nvPr>
            <p:ph type="subTitle" idx="1"/>
          </p:nvPr>
        </p:nvSpPr>
        <p:spPr>
          <a:xfrm>
            <a:off x="1411288" y="5181600"/>
            <a:ext cx="6400800" cy="1752600"/>
          </a:xfrm>
        </p:spPr>
        <p:txBody>
          <a:bodyPr/>
          <a:lstStyle/>
          <a:p>
            <a:r>
              <a:rPr lang="nl-NL" dirty="0" smtClean="0">
                <a:cs typeface="Times New Roman" pitchFamily="18" charset="0"/>
              </a:rPr>
              <a:t>Saskia Blom </a:t>
            </a:r>
          </a:p>
          <a:p>
            <a:r>
              <a:rPr lang="nl-NL" dirty="0" smtClean="0">
                <a:cs typeface="Times New Roman" pitchFamily="18" charset="0"/>
              </a:rPr>
              <a:t>(s.blom@fontys.nl) </a:t>
            </a:r>
          </a:p>
        </p:txBody>
      </p:sp>
      <p:graphicFrame>
        <p:nvGraphicFramePr>
          <p:cNvPr id="3" name="Tabel 2"/>
          <p:cNvGraphicFramePr>
            <a:graphicFrameLocks noGrp="1"/>
          </p:cNvGraphicFramePr>
          <p:nvPr>
            <p:extLst/>
          </p:nvPr>
        </p:nvGraphicFramePr>
        <p:xfrm>
          <a:off x="228600" y="7101407"/>
          <a:ext cx="7010400" cy="1493520"/>
        </p:xfrm>
        <a:graphic>
          <a:graphicData uri="http://schemas.openxmlformats.org/drawingml/2006/table">
            <a:tbl>
              <a:tblPr/>
              <a:tblGrid>
                <a:gridCol w="7010400">
                  <a:extLst>
                    <a:ext uri="{9D8B030D-6E8A-4147-A177-3AD203B41FA5}">
                      <a16:colId xmlns:a16="http://schemas.microsoft.com/office/drawing/2014/main" val="20000"/>
                    </a:ext>
                  </a:extLst>
                </a:gridCol>
              </a:tblGrid>
              <a:tr h="826016">
                <a:tc>
                  <a:txBody>
                    <a:bodyPr/>
                    <a:lstStyle/>
                    <a:p>
                      <a:endParaRPr lang="en-US" sz="1400" dirty="0" smtClean="0">
                        <a:solidFill>
                          <a:schemeClr val="accent6"/>
                        </a:solidFill>
                      </a:endParaRPr>
                    </a:p>
                    <a:p>
                      <a:r>
                        <a:rPr lang="en-US" sz="1400" dirty="0" err="1" smtClean="0">
                          <a:solidFill>
                            <a:schemeClr val="accent6"/>
                          </a:solidFill>
                        </a:rPr>
                        <a:t>Dinsdag</a:t>
                      </a:r>
                      <a:r>
                        <a:rPr lang="en-US" sz="1400" dirty="0" smtClean="0">
                          <a:solidFill>
                            <a:schemeClr val="accent6"/>
                          </a:solidFill>
                        </a:rPr>
                        <a:t> 27/5 18:00h: gratis KNAW mini-symposium in Amsterdam </a:t>
                      </a:r>
                    </a:p>
                    <a:p>
                      <a:r>
                        <a:rPr lang="en-US" sz="800" dirty="0" smtClean="0">
                          <a:solidFill>
                            <a:schemeClr val="accent6"/>
                          </a:solidFill>
                          <a:hlinkClick r:id="rId4"/>
                        </a:rPr>
                        <a:t>https://www.facebook.com/groups/200281173447722/</a:t>
                      </a:r>
                    </a:p>
                    <a:p>
                      <a:r>
                        <a:rPr lang="en-US" sz="800" dirty="0" smtClean="0">
                          <a:solidFill>
                            <a:schemeClr val="accent6"/>
                          </a:solidFill>
                          <a:hlinkClick r:id="rId4"/>
                        </a:rPr>
                        <a:t>https://www.knaw.nl/nl/actueel/agenda/rosetta-270514</a:t>
                      </a:r>
                      <a:endParaRPr lang="en-US" sz="800" dirty="0" smtClean="0">
                        <a:solidFill>
                          <a:schemeClr val="accent6"/>
                        </a:solidFill>
                      </a:endParaRPr>
                    </a:p>
                    <a:p>
                      <a:endParaRPr lang="en-GB" sz="1400" dirty="0" smtClean="0">
                        <a:solidFill>
                          <a:schemeClr val="accent6"/>
                        </a:solidFill>
                      </a:endParaRPr>
                    </a:p>
                    <a:p>
                      <a:endParaRPr lang="en-GB" sz="1400" dirty="0" smtClean="0">
                        <a:solidFill>
                          <a:schemeClr val="accent6"/>
                        </a:solidFill>
                      </a:endParaRPr>
                    </a:p>
                  </a:txBody>
                  <a:tcPr anchor="ctr">
                    <a:lnL>
                      <a:noFill/>
                    </a:lnL>
                    <a:lnR>
                      <a:noFill/>
                    </a:lnR>
                    <a:lnT>
                      <a:noFill/>
                    </a:lnT>
                    <a:lnB>
                      <a:noFill/>
                    </a:lnB>
                  </a:tcPr>
                </a:tc>
                <a:extLst>
                  <a:ext uri="{0D108BD9-81ED-4DB2-BD59-A6C34878D82A}">
                    <a16:rowId xmlns:a16="http://schemas.microsoft.com/office/drawing/2014/main" val="10000"/>
                  </a:ext>
                </a:extLst>
              </a:tr>
              <a:tr h="223157">
                <a:tc>
                  <a:txBody>
                    <a:bodyPr/>
                    <a:lstStyle/>
                    <a:p>
                      <a:endParaRPr lang="nn-NO" sz="1400" dirty="0">
                        <a:solidFill>
                          <a:schemeClr val="accent6"/>
                        </a:solidFill>
                      </a:endParaRPr>
                    </a:p>
                  </a:txBody>
                  <a:tcPr anchor="ctr">
                    <a:lnL>
                      <a:noFill/>
                    </a:lnL>
                    <a:lnR>
                      <a:noFill/>
                    </a:lnR>
                    <a:lnT>
                      <a:noFill/>
                    </a:lnT>
                    <a:lnB>
                      <a:noFill/>
                    </a:lnB>
                  </a:tcPr>
                </a:tc>
                <a:extLst>
                  <a:ext uri="{0D108BD9-81ED-4DB2-BD59-A6C34878D82A}">
                    <a16:rowId xmlns:a16="http://schemas.microsoft.com/office/drawing/2014/main" val="10001"/>
                  </a:ext>
                </a:extLst>
              </a:tr>
            </a:tbl>
          </a:graphicData>
        </a:graphic>
      </p:graphicFrame>
      <p:pic>
        <p:nvPicPr>
          <p:cNvPr id="314373" name="Picture 5" descr="In semiconductors like silicon, electrons attached to atoms in the crystal lattice can be mobilized into the conduction band by light or voltage. Berkeley scientists have taken snapshots of this very brief band-gap jump and timed it at 450 attoseconds. (Image: Stephen Leon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9832" y="620688"/>
            <a:ext cx="2808312" cy="27872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8069726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179116" y="6595646"/>
            <a:ext cx="4572000" cy="338554"/>
          </a:xfrm>
          <a:prstGeom prst="rect">
            <a:avLst/>
          </a:prstGeom>
        </p:spPr>
        <p:txBody>
          <a:bodyPr>
            <a:spAutoFit/>
          </a:bodyPr>
          <a:lstStyle/>
          <a:p>
            <a:r>
              <a:rPr lang="en-US" sz="800" b="1" dirty="0" smtClean="0">
                <a:solidFill>
                  <a:srgbClr val="000000"/>
                </a:solidFill>
                <a:hlinkClick r:id="rId3"/>
              </a:rPr>
              <a:t>http://www.a-levelphysicstutor.com/quantphys-electr-diffrn.php</a:t>
            </a:r>
            <a:endParaRPr lang="en-US" sz="800" b="1" dirty="0" smtClean="0">
              <a:solidFill>
                <a:srgbClr val="000000"/>
              </a:solidFill>
            </a:endParaRPr>
          </a:p>
          <a:p>
            <a:endParaRPr lang="en-US" sz="800" dirty="0">
              <a:solidFill>
                <a:srgbClr val="000000"/>
              </a:solidFill>
            </a:endParaRPr>
          </a:p>
        </p:txBody>
      </p:sp>
      <p:pic>
        <p:nvPicPr>
          <p:cNvPr id="4" name="Picture 3"/>
          <p:cNvPicPr>
            <a:picLocks noChangeAspect="1"/>
          </p:cNvPicPr>
          <p:nvPr/>
        </p:nvPicPr>
        <p:blipFill>
          <a:blip r:embed="rId4"/>
          <a:stretch>
            <a:fillRect/>
          </a:stretch>
        </p:blipFill>
        <p:spPr>
          <a:xfrm>
            <a:off x="1115616" y="990600"/>
            <a:ext cx="4699000" cy="4876800"/>
          </a:xfrm>
          <a:prstGeom prst="rect">
            <a:avLst/>
          </a:prstGeom>
        </p:spPr>
      </p:pic>
      <p:sp>
        <p:nvSpPr>
          <p:cNvPr id="5" name="Line 4"/>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xmlns="">
                <a:noFill/>
              </a14:hiddenFill>
            </a:ext>
          </a:extLst>
        </p:spPr>
        <p:txBody>
          <a:bodyPr wrap="none" anchor="ctr"/>
          <a:lstStyle/>
          <a:p>
            <a:endParaRPr lang="en-GB">
              <a:solidFill>
                <a:srgbClr val="000000"/>
              </a:solidFill>
            </a:endParaRPr>
          </a:p>
        </p:txBody>
      </p:sp>
      <p:sp>
        <p:nvSpPr>
          <p:cNvPr id="6" name="Rectangle 6"/>
          <p:cNvSpPr>
            <a:spLocks noChangeArrowheads="1"/>
          </p:cNvSpPr>
          <p:nvPr/>
        </p:nvSpPr>
        <p:spPr bwMode="auto">
          <a:xfrm>
            <a:off x="539750" y="98425"/>
            <a:ext cx="8029575"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l"/>
            <a:r>
              <a:rPr lang="nl-NL" dirty="0" smtClean="0">
                <a:solidFill>
                  <a:srgbClr val="000000"/>
                </a:solidFill>
              </a:rPr>
              <a:t>Diffractiepatronen van elektronenbundels</a:t>
            </a:r>
            <a:endParaRPr lang="nl-NL" dirty="0">
              <a:solidFill>
                <a:srgbClr val="000000"/>
              </a:solidFill>
            </a:endParaRPr>
          </a:p>
        </p:txBody>
      </p:sp>
      <p:pic>
        <p:nvPicPr>
          <p:cNvPr id="7" name="Picture 6"/>
          <p:cNvPicPr>
            <a:picLocks noChangeAspect="1"/>
          </p:cNvPicPr>
          <p:nvPr/>
        </p:nvPicPr>
        <p:blipFill>
          <a:blip r:embed="rId5"/>
          <a:stretch>
            <a:fillRect/>
          </a:stretch>
        </p:blipFill>
        <p:spPr>
          <a:xfrm>
            <a:off x="9753600" y="2819400"/>
            <a:ext cx="2464003" cy="2457450"/>
          </a:xfrm>
          <a:prstGeom prst="rect">
            <a:avLst/>
          </a:prstGeom>
        </p:spPr>
      </p:pic>
      <p:sp>
        <p:nvSpPr>
          <p:cNvPr id="8" name="Rectangle 7"/>
          <p:cNvSpPr/>
          <p:nvPr/>
        </p:nvSpPr>
        <p:spPr>
          <a:xfrm>
            <a:off x="9372600" y="5334000"/>
            <a:ext cx="4572000" cy="1200329"/>
          </a:xfrm>
          <a:prstGeom prst="rect">
            <a:avLst/>
          </a:prstGeom>
        </p:spPr>
        <p:txBody>
          <a:bodyPr>
            <a:spAutoFit/>
          </a:bodyPr>
          <a:lstStyle/>
          <a:p>
            <a:r>
              <a:rPr lang="en-US" sz="1800" dirty="0" smtClean="0">
                <a:solidFill>
                  <a:srgbClr val="000000"/>
                </a:solidFill>
              </a:rPr>
              <a:t>The 3 × 3 superstructure of the C phase of Ca</a:t>
            </a:r>
            <a:r>
              <a:rPr lang="en-US" sz="1800" baseline="-25000" dirty="0" smtClean="0">
                <a:solidFill>
                  <a:srgbClr val="000000"/>
                </a:solidFill>
              </a:rPr>
              <a:t>2</a:t>
            </a:r>
            <a:r>
              <a:rPr lang="en-US" sz="1800" dirty="0" smtClean="0">
                <a:solidFill>
                  <a:srgbClr val="000000"/>
                </a:solidFill>
              </a:rPr>
              <a:t>CoSi</a:t>
            </a:r>
            <a:r>
              <a:rPr lang="en-US" sz="1800" baseline="-25000" dirty="0" smtClean="0">
                <a:solidFill>
                  <a:srgbClr val="000000"/>
                </a:solidFill>
              </a:rPr>
              <a:t>2</a:t>
            </a:r>
            <a:r>
              <a:rPr lang="en-US" sz="1800" dirty="0" smtClean="0">
                <a:solidFill>
                  <a:srgbClr val="000000"/>
                </a:solidFill>
              </a:rPr>
              <a:t>O</a:t>
            </a:r>
            <a:r>
              <a:rPr lang="en-US" sz="1800" baseline="-25000" dirty="0" smtClean="0">
                <a:solidFill>
                  <a:srgbClr val="000000"/>
                </a:solidFill>
              </a:rPr>
              <a:t>7</a:t>
            </a:r>
            <a:r>
              <a:rPr lang="en-US" sz="1800" dirty="0" smtClean="0">
                <a:solidFill>
                  <a:srgbClr val="000000"/>
                </a:solidFill>
              </a:rPr>
              <a:t>. Clusters of six-fold coordinated Ca-sites are accentuated by circles.</a:t>
            </a:r>
            <a:endParaRPr lang="en-US" sz="1800" dirty="0">
              <a:solidFill>
                <a:srgbClr val="000000"/>
              </a:solidFill>
            </a:endParaRPr>
          </a:p>
        </p:txBody>
      </p:sp>
      <p:grpSp>
        <p:nvGrpSpPr>
          <p:cNvPr id="13" name="Groeperen 12"/>
          <p:cNvGrpSpPr/>
          <p:nvPr/>
        </p:nvGrpSpPr>
        <p:grpSpPr>
          <a:xfrm>
            <a:off x="6534472" y="2204864"/>
            <a:ext cx="2141984" cy="2786826"/>
            <a:chOff x="6534472" y="2204864"/>
            <a:chExt cx="2141984" cy="2786826"/>
          </a:xfrm>
        </p:grpSpPr>
        <p:pic>
          <p:nvPicPr>
            <p:cNvPr id="10" name="Afbeelding 9"/>
            <p:cNvPicPr>
              <a:picLocks noChangeAspect="1"/>
            </p:cNvPicPr>
            <p:nvPr/>
          </p:nvPicPr>
          <p:blipFill>
            <a:blip r:embed="rId6"/>
            <a:stretch>
              <a:fillRect/>
            </a:stretch>
          </p:blipFill>
          <p:spPr>
            <a:xfrm>
              <a:off x="6588224" y="2204864"/>
              <a:ext cx="2082676" cy="2399981"/>
            </a:xfrm>
            <a:prstGeom prst="rect">
              <a:avLst/>
            </a:prstGeom>
          </p:spPr>
        </p:pic>
        <p:sp>
          <p:nvSpPr>
            <p:cNvPr id="12" name="Rechthoek 11"/>
            <p:cNvSpPr/>
            <p:nvPr/>
          </p:nvSpPr>
          <p:spPr>
            <a:xfrm>
              <a:off x="6534472" y="4653136"/>
              <a:ext cx="2141984" cy="338554"/>
            </a:xfrm>
            <a:prstGeom prst="rect">
              <a:avLst/>
            </a:prstGeom>
          </p:spPr>
          <p:txBody>
            <a:bodyPr wrap="square">
              <a:spAutoFit/>
            </a:bodyPr>
            <a:lstStyle/>
            <a:p>
              <a:pPr algn="l"/>
              <a:r>
                <a:rPr lang="nl-NL" sz="1600" dirty="0"/>
                <a:t>X-</a:t>
              </a:r>
              <a:r>
                <a:rPr lang="nl-NL" sz="1600" dirty="0" err="1"/>
                <a:t>ray</a:t>
              </a:r>
              <a:r>
                <a:rPr lang="nl-NL" sz="1600" dirty="0"/>
                <a:t> </a:t>
              </a:r>
              <a:r>
                <a:rPr lang="nl-NL" sz="1600" dirty="0" err="1" smtClean="0"/>
                <a:t>diffraction</a:t>
              </a:r>
              <a:r>
                <a:rPr lang="nl-NL" sz="1600" dirty="0" smtClean="0"/>
                <a:t>: DNA</a:t>
              </a:r>
              <a:endParaRPr lang="nl-NL" sz="2000" dirty="0"/>
            </a:p>
          </p:txBody>
        </p:sp>
      </p:grpSp>
    </p:spTree>
    <p:extLst>
      <p:ext uri="{BB962C8B-B14F-4D97-AF65-F5344CB8AC3E}">
        <p14:creationId xmlns:p14="http://schemas.microsoft.com/office/powerpoint/2010/main" val="3723509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body" idx="1"/>
          </p:nvPr>
        </p:nvSpPr>
        <p:spPr>
          <a:xfrm>
            <a:off x="685800" y="685800"/>
            <a:ext cx="8278813" cy="5419725"/>
          </a:xfrm>
        </p:spPr>
        <p:txBody>
          <a:bodyPr/>
          <a:lstStyle/>
          <a:p>
            <a:pPr marL="419100" indent="-419100">
              <a:lnSpc>
                <a:spcPct val="140000"/>
              </a:lnSpc>
              <a:buFontTx/>
              <a:buNone/>
            </a:pPr>
            <a:r>
              <a:rPr lang="nl-NL" sz="2000" dirty="0" smtClean="0">
                <a:ea typeface="ＭＳ Ｐゴシック" pitchFamily="-83" charset="-128"/>
                <a:cs typeface="ＭＳ Ｐゴシック" pitchFamily="-83" charset="-128"/>
              </a:rPr>
              <a:t>Superpositie van monochromatische</a:t>
            </a:r>
            <a:r>
              <a:rPr lang="nl-NL" sz="2000" dirty="0">
                <a:ea typeface="ＭＳ Ｐゴシック" pitchFamily="-83" charset="-128"/>
                <a:cs typeface="ＭＳ Ｐゴシック" pitchFamily="-83" charset="-128"/>
              </a:rPr>
              <a:t>, coherente bronnen</a:t>
            </a:r>
            <a:endParaRPr lang="nl-NL" sz="2000" b="1" dirty="0">
              <a:ea typeface="ＭＳ Ｐゴシック" pitchFamily="-83" charset="-128"/>
              <a:cs typeface="ＭＳ Ｐゴシック" pitchFamily="-83" charset="-128"/>
            </a:endParaRPr>
          </a:p>
        </p:txBody>
      </p:sp>
      <p:sp>
        <p:nvSpPr>
          <p:cNvPr id="54275"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en-US">
              <a:solidFill>
                <a:srgbClr val="000000"/>
              </a:solidFill>
            </a:endParaRPr>
          </a:p>
        </p:txBody>
      </p:sp>
      <p:sp>
        <p:nvSpPr>
          <p:cNvPr id="54277"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pPr algn="l"/>
            <a:r>
              <a:rPr lang="nl-NL" dirty="0" smtClean="0">
                <a:solidFill>
                  <a:srgbClr val="000000"/>
                </a:solidFill>
              </a:rPr>
              <a:t>Golfpakketje     (</a:t>
            </a:r>
            <a:r>
              <a:rPr lang="nl-NL" dirty="0" err="1" smtClean="0">
                <a:solidFill>
                  <a:srgbClr val="000000"/>
                </a:solidFill>
              </a:rPr>
              <a:t>Fourierreeks</a:t>
            </a:r>
            <a:r>
              <a:rPr lang="nl-NL" dirty="0" smtClean="0">
                <a:solidFill>
                  <a:srgbClr val="000000"/>
                </a:solidFill>
              </a:rPr>
              <a:t>)</a:t>
            </a:r>
            <a:endParaRPr lang="nl-NL" dirty="0">
              <a:solidFill>
                <a:srgbClr val="000000"/>
              </a:solidFill>
            </a:endParaRPr>
          </a:p>
        </p:txBody>
      </p:sp>
      <p:grpSp>
        <p:nvGrpSpPr>
          <p:cNvPr id="11" name="Group 10"/>
          <p:cNvGrpSpPr/>
          <p:nvPr/>
        </p:nvGrpSpPr>
        <p:grpSpPr>
          <a:xfrm>
            <a:off x="1905000" y="1240681"/>
            <a:ext cx="5449378" cy="5828681"/>
            <a:chOff x="1905000" y="1240681"/>
            <a:chExt cx="5449378" cy="5828681"/>
          </a:xfrm>
        </p:grpSpPr>
        <p:pic>
          <p:nvPicPr>
            <p:cNvPr id="54276" name="Picture 8"/>
            <p:cNvPicPr>
              <a:picLocks noChangeAspect="1" noChangeArrowheads="1"/>
            </p:cNvPicPr>
            <p:nvPr/>
          </p:nvPicPr>
          <p:blipFill>
            <a:blip r:embed="rId3"/>
            <a:srcRect/>
            <a:stretch>
              <a:fillRect/>
            </a:stretch>
          </p:blipFill>
          <p:spPr bwMode="auto">
            <a:xfrm>
              <a:off x="1915286" y="1240681"/>
              <a:ext cx="5439092" cy="4416464"/>
            </a:xfrm>
            <a:prstGeom prst="rect">
              <a:avLst/>
            </a:prstGeom>
            <a:noFill/>
            <a:ln w="9525">
              <a:noFill/>
              <a:miter lim="800000"/>
              <a:headEnd/>
              <a:tailEnd/>
            </a:ln>
          </p:spPr>
        </p:pic>
        <p:sp>
          <p:nvSpPr>
            <p:cNvPr id="10" name="Rectangle 9"/>
            <p:cNvSpPr/>
            <p:nvPr/>
          </p:nvSpPr>
          <p:spPr bwMode="auto">
            <a:xfrm>
              <a:off x="5943600" y="4419600"/>
              <a:ext cx="1295400" cy="68580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l" eaLnBrk="1" hangingPunct="1"/>
              <a:endParaRPr lang="en-US" sz="2800" b="1" smtClean="0">
                <a:solidFill>
                  <a:srgbClr val="000000"/>
                </a:solidFill>
              </a:endParaRPr>
            </a:p>
          </p:txBody>
        </p:sp>
        <p:pic>
          <p:nvPicPr>
            <p:cNvPr id="8" name="Picture 7"/>
            <p:cNvPicPr>
              <a:picLocks noChangeAspect="1"/>
            </p:cNvPicPr>
            <p:nvPr/>
          </p:nvPicPr>
          <p:blipFill>
            <a:blip r:embed="rId4"/>
            <a:stretch>
              <a:fillRect/>
            </a:stretch>
          </p:blipFill>
          <p:spPr>
            <a:xfrm>
              <a:off x="1905000" y="4343400"/>
              <a:ext cx="5029200" cy="2725962"/>
            </a:xfrm>
            <a:prstGeom prst="rect">
              <a:avLst/>
            </a:prstGeom>
          </p:spPr>
        </p:pic>
      </p:grpSp>
    </p:spTree>
    <p:extLst>
      <p:ext uri="{BB962C8B-B14F-4D97-AF65-F5344CB8AC3E}">
        <p14:creationId xmlns:p14="http://schemas.microsoft.com/office/powerpoint/2010/main" val="4491822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body" idx="1"/>
          </p:nvPr>
        </p:nvSpPr>
        <p:spPr>
          <a:xfrm>
            <a:off x="685800" y="685800"/>
            <a:ext cx="8278813" cy="5419725"/>
          </a:xfrm>
        </p:spPr>
        <p:txBody>
          <a:bodyPr/>
          <a:lstStyle/>
          <a:p>
            <a:pPr marL="419100" indent="-419100">
              <a:lnSpc>
                <a:spcPct val="140000"/>
              </a:lnSpc>
              <a:buFontTx/>
              <a:buNone/>
            </a:pPr>
            <a:r>
              <a:rPr lang="nl-NL" sz="2000" dirty="0" smtClean="0">
                <a:solidFill>
                  <a:schemeClr val="tx1"/>
                </a:solidFill>
                <a:ea typeface="ＭＳ Ｐゴシック" pitchFamily="-83" charset="-128"/>
                <a:cs typeface="ＭＳ Ｐゴシック" pitchFamily="-83" charset="-128"/>
              </a:rPr>
              <a:t>Afnemende kennis over positie </a:t>
            </a:r>
            <a:r>
              <a:rPr lang="nl-NL" sz="2000" dirty="0" smtClean="0">
                <a:solidFill>
                  <a:schemeClr val="tx1"/>
                </a:solidFill>
                <a:ea typeface="ＭＳ Ｐゴシック" pitchFamily="-83" charset="-128"/>
                <a:cs typeface="ＭＳ Ｐゴシック" pitchFamily="-83" charset="-128"/>
                <a:sym typeface="Wingdings" panose="05000000000000000000" pitchFamily="2" charset="2"/>
              </a:rPr>
              <a:t> </a:t>
            </a:r>
            <a:r>
              <a:rPr lang="nl-NL" sz="2000" dirty="0" smtClean="0">
                <a:solidFill>
                  <a:schemeClr val="tx1"/>
                </a:solidFill>
                <a:ea typeface="ＭＳ Ｐゴシック" pitchFamily="-83" charset="-128"/>
                <a:cs typeface="ＭＳ Ｐゴシック" pitchFamily="-83" charset="-128"/>
              </a:rPr>
              <a:t>toename in </a:t>
            </a:r>
            <a:r>
              <a:rPr lang="nl-NL" sz="2000" dirty="0">
                <a:solidFill>
                  <a:schemeClr val="tx1"/>
                </a:solidFill>
                <a:ea typeface="ＭＳ Ｐゴシック" pitchFamily="-83" charset="-128"/>
                <a:cs typeface="ＭＳ Ｐゴシック" pitchFamily="-83" charset="-128"/>
              </a:rPr>
              <a:t>kennis over </a:t>
            </a:r>
            <a:r>
              <a:rPr lang="nl-NL" sz="2000" dirty="0" smtClean="0">
                <a:solidFill>
                  <a:schemeClr val="tx1"/>
                </a:solidFill>
                <a:ea typeface="ＭＳ Ｐゴシック" pitchFamily="-83" charset="-128"/>
                <a:cs typeface="ＭＳ Ｐゴシック" pitchFamily="-83" charset="-128"/>
              </a:rPr>
              <a:t>impuls</a:t>
            </a:r>
            <a:endParaRPr lang="nl-NL" sz="2000" dirty="0">
              <a:solidFill>
                <a:schemeClr val="tx1"/>
              </a:solidFill>
              <a:ea typeface="ＭＳ Ｐゴシック" pitchFamily="-83" charset="-128"/>
              <a:cs typeface="ＭＳ Ｐゴシック" pitchFamily="-83" charset="-128"/>
            </a:endParaRPr>
          </a:p>
          <a:p>
            <a:pPr marL="419100" indent="-419100">
              <a:lnSpc>
                <a:spcPct val="140000"/>
              </a:lnSpc>
              <a:buFontTx/>
              <a:buNone/>
            </a:pPr>
            <a:endParaRPr lang="nl-NL" sz="2000" b="1" dirty="0">
              <a:ea typeface="ＭＳ Ｐゴシック" pitchFamily="-83" charset="-128"/>
              <a:cs typeface="ＭＳ Ｐゴシック" pitchFamily="-83" charset="-128"/>
            </a:endParaRPr>
          </a:p>
        </p:txBody>
      </p:sp>
      <p:sp>
        <p:nvSpPr>
          <p:cNvPr id="54275"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en-US">
              <a:solidFill>
                <a:srgbClr val="000000"/>
              </a:solidFill>
            </a:endParaRPr>
          </a:p>
        </p:txBody>
      </p:sp>
      <p:sp>
        <p:nvSpPr>
          <p:cNvPr id="54277"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pPr algn="l"/>
            <a:r>
              <a:rPr lang="nl-NL" dirty="0" smtClean="0">
                <a:solidFill>
                  <a:srgbClr val="000000"/>
                </a:solidFill>
              </a:rPr>
              <a:t>Golfpakketje</a:t>
            </a:r>
            <a:endParaRPr lang="nl-NL" dirty="0">
              <a:solidFill>
                <a:srgbClr val="0000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1484784"/>
            <a:ext cx="7262068" cy="4129106"/>
          </a:xfrm>
          <a:prstGeom prst="rect">
            <a:avLst/>
          </a:prstGeom>
        </p:spPr>
      </p:pic>
      <p:sp>
        <p:nvSpPr>
          <p:cNvPr id="3" name="Rectangle 2"/>
          <p:cNvSpPr/>
          <p:nvPr/>
        </p:nvSpPr>
        <p:spPr>
          <a:xfrm>
            <a:off x="2123728" y="5939402"/>
            <a:ext cx="926856" cy="400110"/>
          </a:xfrm>
          <a:prstGeom prst="rect">
            <a:avLst/>
          </a:prstGeom>
        </p:spPr>
        <p:txBody>
          <a:bodyPr wrap="none">
            <a:spAutoFit/>
          </a:bodyPr>
          <a:lstStyle/>
          <a:p>
            <a:r>
              <a:rPr lang="nl-NL" sz="2000" dirty="0">
                <a:solidFill>
                  <a:srgbClr val="FF0000"/>
                </a:solidFill>
                <a:ea typeface="ＭＳ Ｐゴシック" pitchFamily="-83" charset="-128"/>
                <a:cs typeface="ＭＳ Ｐゴシック" pitchFamily="-83" charset="-128"/>
              </a:rPr>
              <a:t>positie</a:t>
            </a:r>
            <a:endParaRPr lang="nl-NL" sz="2000" dirty="0">
              <a:solidFill>
                <a:srgbClr val="FF0000"/>
              </a:solidFill>
            </a:endParaRPr>
          </a:p>
        </p:txBody>
      </p:sp>
      <p:sp>
        <p:nvSpPr>
          <p:cNvPr id="12" name="Rectangle 11"/>
          <p:cNvSpPr/>
          <p:nvPr/>
        </p:nvSpPr>
        <p:spPr>
          <a:xfrm>
            <a:off x="6151992" y="5939402"/>
            <a:ext cx="926856" cy="400110"/>
          </a:xfrm>
          <a:prstGeom prst="rect">
            <a:avLst/>
          </a:prstGeom>
        </p:spPr>
        <p:txBody>
          <a:bodyPr wrap="none">
            <a:spAutoFit/>
          </a:bodyPr>
          <a:lstStyle/>
          <a:p>
            <a:r>
              <a:rPr lang="nl-NL" sz="2000" dirty="0" smtClean="0">
                <a:solidFill>
                  <a:srgbClr val="0066CC"/>
                </a:solidFill>
                <a:ea typeface="ＭＳ Ｐゴシック" pitchFamily="-83" charset="-128"/>
                <a:cs typeface="ＭＳ Ｐゴシック" pitchFamily="-83" charset="-128"/>
              </a:rPr>
              <a:t>impuls</a:t>
            </a:r>
            <a:endParaRPr lang="nl-NL" sz="2000" dirty="0">
              <a:solidFill>
                <a:srgbClr val="0066CC"/>
              </a:solidFill>
            </a:endParaRPr>
          </a:p>
        </p:txBody>
      </p:sp>
      <p:sp>
        <p:nvSpPr>
          <p:cNvPr id="4" name="Rectangle 3"/>
          <p:cNvSpPr/>
          <p:nvPr/>
        </p:nvSpPr>
        <p:spPr>
          <a:xfrm>
            <a:off x="1547664" y="6627167"/>
            <a:ext cx="5670376" cy="461665"/>
          </a:xfrm>
          <a:prstGeom prst="rect">
            <a:avLst/>
          </a:prstGeom>
        </p:spPr>
        <p:txBody>
          <a:bodyPr wrap="square">
            <a:spAutoFit/>
          </a:bodyPr>
          <a:lstStyle/>
          <a:p>
            <a:r>
              <a:rPr lang="nl-NL" sz="1200" dirty="0">
                <a:hlinkClick r:id="rId4"/>
              </a:rPr>
              <a:t>https://</a:t>
            </a:r>
            <a:r>
              <a:rPr lang="nl-NL" sz="1200" dirty="0" smtClean="0">
                <a:hlinkClick r:id="rId4"/>
              </a:rPr>
              <a:t>en.m.wikipedia.org/wiki/Schrödinger_equation#Wave_and_particle_motion</a:t>
            </a:r>
            <a:endParaRPr lang="nl-NL" sz="1200" dirty="0" smtClean="0"/>
          </a:p>
          <a:p>
            <a:endParaRPr lang="nl-NL" sz="1200" dirty="0"/>
          </a:p>
        </p:txBody>
      </p:sp>
      <p:sp>
        <p:nvSpPr>
          <p:cNvPr id="9" name="Rectangle 8"/>
          <p:cNvSpPr/>
          <p:nvPr/>
        </p:nvSpPr>
        <p:spPr bwMode="auto">
          <a:xfrm>
            <a:off x="685800" y="3505200"/>
            <a:ext cx="7162800" cy="228600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8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7971336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body" idx="1"/>
          </p:nvPr>
        </p:nvSpPr>
        <p:spPr>
          <a:xfrm>
            <a:off x="685800" y="685800"/>
            <a:ext cx="8278813" cy="5419725"/>
          </a:xfrm>
        </p:spPr>
        <p:txBody>
          <a:bodyPr/>
          <a:lstStyle/>
          <a:p>
            <a:pPr marL="419100" indent="-419100">
              <a:lnSpc>
                <a:spcPct val="140000"/>
              </a:lnSpc>
              <a:buFontTx/>
              <a:buNone/>
            </a:pPr>
            <a:r>
              <a:rPr lang="nl-NL" sz="2000" dirty="0" smtClean="0">
                <a:solidFill>
                  <a:schemeClr val="tx1"/>
                </a:solidFill>
                <a:ea typeface="ＭＳ Ｐゴシック" pitchFamily="-83" charset="-128"/>
                <a:cs typeface="ＭＳ Ｐゴシック" pitchFamily="-83" charset="-128"/>
              </a:rPr>
              <a:t>Afnemende kennis over positie </a:t>
            </a:r>
            <a:r>
              <a:rPr lang="nl-NL" sz="2000" dirty="0" smtClean="0">
                <a:solidFill>
                  <a:schemeClr val="tx1"/>
                </a:solidFill>
                <a:ea typeface="ＭＳ Ｐゴシック" pitchFamily="-83" charset="-128"/>
                <a:cs typeface="ＭＳ Ｐゴシック" pitchFamily="-83" charset="-128"/>
                <a:sym typeface="Wingdings" panose="05000000000000000000" pitchFamily="2" charset="2"/>
              </a:rPr>
              <a:t> </a:t>
            </a:r>
            <a:r>
              <a:rPr lang="nl-NL" sz="2000" dirty="0" smtClean="0">
                <a:solidFill>
                  <a:schemeClr val="tx1"/>
                </a:solidFill>
                <a:ea typeface="ＭＳ Ｐゴシック" pitchFamily="-83" charset="-128"/>
                <a:cs typeface="ＭＳ Ｐゴシック" pitchFamily="-83" charset="-128"/>
              </a:rPr>
              <a:t>toename in </a:t>
            </a:r>
            <a:r>
              <a:rPr lang="nl-NL" sz="2000" dirty="0">
                <a:solidFill>
                  <a:schemeClr val="tx1"/>
                </a:solidFill>
                <a:ea typeface="ＭＳ Ｐゴシック" pitchFamily="-83" charset="-128"/>
                <a:cs typeface="ＭＳ Ｐゴシック" pitchFamily="-83" charset="-128"/>
              </a:rPr>
              <a:t>kennis over </a:t>
            </a:r>
            <a:r>
              <a:rPr lang="nl-NL" sz="2000" dirty="0" smtClean="0">
                <a:solidFill>
                  <a:schemeClr val="tx1"/>
                </a:solidFill>
                <a:ea typeface="ＭＳ Ｐゴシック" pitchFamily="-83" charset="-128"/>
                <a:cs typeface="ＭＳ Ｐゴシック" pitchFamily="-83" charset="-128"/>
              </a:rPr>
              <a:t>impuls</a:t>
            </a:r>
            <a:endParaRPr lang="nl-NL" sz="2000" dirty="0">
              <a:solidFill>
                <a:schemeClr val="tx1"/>
              </a:solidFill>
              <a:ea typeface="ＭＳ Ｐゴシック" pitchFamily="-83" charset="-128"/>
              <a:cs typeface="ＭＳ Ｐゴシック" pitchFamily="-83" charset="-128"/>
            </a:endParaRPr>
          </a:p>
          <a:p>
            <a:pPr marL="419100" indent="-419100">
              <a:lnSpc>
                <a:spcPct val="140000"/>
              </a:lnSpc>
              <a:buFontTx/>
              <a:buNone/>
            </a:pPr>
            <a:endParaRPr lang="nl-NL" sz="2000" b="1" dirty="0">
              <a:ea typeface="ＭＳ Ｐゴシック" pitchFamily="-83" charset="-128"/>
              <a:cs typeface="ＭＳ Ｐゴシック" pitchFamily="-83" charset="-128"/>
            </a:endParaRPr>
          </a:p>
        </p:txBody>
      </p:sp>
      <p:sp>
        <p:nvSpPr>
          <p:cNvPr id="54275"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en-US">
              <a:solidFill>
                <a:srgbClr val="000000"/>
              </a:solidFill>
            </a:endParaRPr>
          </a:p>
        </p:txBody>
      </p:sp>
      <p:sp>
        <p:nvSpPr>
          <p:cNvPr id="54277"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pPr algn="l"/>
            <a:r>
              <a:rPr lang="nl-NL" dirty="0" smtClean="0">
                <a:solidFill>
                  <a:srgbClr val="000000"/>
                </a:solidFill>
              </a:rPr>
              <a:t>Golfpakketje</a:t>
            </a:r>
            <a:endParaRPr lang="nl-NL" dirty="0">
              <a:solidFill>
                <a:srgbClr val="0000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1484784"/>
            <a:ext cx="7262068" cy="4129106"/>
          </a:xfrm>
          <a:prstGeom prst="rect">
            <a:avLst/>
          </a:prstGeom>
        </p:spPr>
      </p:pic>
      <p:sp>
        <p:nvSpPr>
          <p:cNvPr id="3" name="Rectangle 2"/>
          <p:cNvSpPr/>
          <p:nvPr/>
        </p:nvSpPr>
        <p:spPr>
          <a:xfrm>
            <a:off x="2123728" y="5939402"/>
            <a:ext cx="926856" cy="400110"/>
          </a:xfrm>
          <a:prstGeom prst="rect">
            <a:avLst/>
          </a:prstGeom>
        </p:spPr>
        <p:txBody>
          <a:bodyPr wrap="none">
            <a:spAutoFit/>
          </a:bodyPr>
          <a:lstStyle/>
          <a:p>
            <a:r>
              <a:rPr lang="nl-NL" sz="2000" dirty="0">
                <a:solidFill>
                  <a:srgbClr val="FF0000"/>
                </a:solidFill>
                <a:ea typeface="ＭＳ Ｐゴシック" pitchFamily="-83" charset="-128"/>
                <a:cs typeface="ＭＳ Ｐゴシック" pitchFamily="-83" charset="-128"/>
              </a:rPr>
              <a:t>positie</a:t>
            </a:r>
            <a:endParaRPr lang="nl-NL" sz="2000" dirty="0">
              <a:solidFill>
                <a:srgbClr val="FF0000"/>
              </a:solidFill>
            </a:endParaRPr>
          </a:p>
        </p:txBody>
      </p:sp>
      <p:sp>
        <p:nvSpPr>
          <p:cNvPr id="12" name="Rectangle 11"/>
          <p:cNvSpPr/>
          <p:nvPr/>
        </p:nvSpPr>
        <p:spPr>
          <a:xfrm>
            <a:off x="6151992" y="5939402"/>
            <a:ext cx="926856" cy="400110"/>
          </a:xfrm>
          <a:prstGeom prst="rect">
            <a:avLst/>
          </a:prstGeom>
        </p:spPr>
        <p:txBody>
          <a:bodyPr wrap="none">
            <a:spAutoFit/>
          </a:bodyPr>
          <a:lstStyle/>
          <a:p>
            <a:r>
              <a:rPr lang="nl-NL" sz="2000" dirty="0" smtClean="0">
                <a:solidFill>
                  <a:srgbClr val="0066CC"/>
                </a:solidFill>
                <a:ea typeface="ＭＳ Ｐゴシック" pitchFamily="-83" charset="-128"/>
                <a:cs typeface="ＭＳ Ｐゴシック" pitchFamily="-83" charset="-128"/>
              </a:rPr>
              <a:t>impuls</a:t>
            </a:r>
            <a:endParaRPr lang="nl-NL" sz="2000" dirty="0">
              <a:solidFill>
                <a:srgbClr val="0066CC"/>
              </a:solidFill>
            </a:endParaRPr>
          </a:p>
        </p:txBody>
      </p:sp>
      <p:sp>
        <p:nvSpPr>
          <p:cNvPr id="4" name="Rectangle 3"/>
          <p:cNvSpPr/>
          <p:nvPr/>
        </p:nvSpPr>
        <p:spPr>
          <a:xfrm>
            <a:off x="1547664" y="6627167"/>
            <a:ext cx="5670376" cy="461665"/>
          </a:xfrm>
          <a:prstGeom prst="rect">
            <a:avLst/>
          </a:prstGeom>
        </p:spPr>
        <p:txBody>
          <a:bodyPr wrap="square">
            <a:spAutoFit/>
          </a:bodyPr>
          <a:lstStyle/>
          <a:p>
            <a:r>
              <a:rPr lang="nl-NL" sz="1200" dirty="0">
                <a:hlinkClick r:id="rId4"/>
              </a:rPr>
              <a:t>https://</a:t>
            </a:r>
            <a:r>
              <a:rPr lang="nl-NL" sz="1200" dirty="0" smtClean="0">
                <a:hlinkClick r:id="rId4"/>
              </a:rPr>
              <a:t>en.m.wikipedia.org/wiki/Schrödinger_equation#Wave_and_particle_motion</a:t>
            </a:r>
            <a:endParaRPr lang="nl-NL" sz="1200" dirty="0" smtClean="0"/>
          </a:p>
          <a:p>
            <a:endParaRPr lang="nl-NL" sz="1200" dirty="0"/>
          </a:p>
        </p:txBody>
      </p:sp>
    </p:spTree>
    <p:extLst>
      <p:ext uri="{BB962C8B-B14F-4D97-AF65-F5344CB8AC3E}">
        <p14:creationId xmlns:p14="http://schemas.microsoft.com/office/powerpoint/2010/main" val="7971336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286000" y="6595646"/>
            <a:ext cx="4572000" cy="215444"/>
          </a:xfrm>
          <a:prstGeom prst="rect">
            <a:avLst/>
          </a:prstGeom>
        </p:spPr>
        <p:txBody>
          <a:bodyPr>
            <a:spAutoFit/>
          </a:bodyPr>
          <a:lstStyle/>
          <a:p>
            <a:r>
              <a:rPr lang="en-US" sz="800" b="1" dirty="0" smtClean="0">
                <a:solidFill>
                  <a:srgbClr val="000000"/>
                </a:solidFill>
                <a:hlinkClick r:id="rId3"/>
              </a:rPr>
              <a:t>http://abyss.uoregon.edu/~js/images/wave_particle.gif</a:t>
            </a:r>
            <a:endParaRPr lang="en-US" sz="800" b="1" dirty="0">
              <a:solidFill>
                <a:srgbClr val="000000"/>
              </a:solidFill>
            </a:endParaRPr>
          </a:p>
        </p:txBody>
      </p:sp>
      <p:pic>
        <p:nvPicPr>
          <p:cNvPr id="13" name="Picture 12"/>
          <p:cNvPicPr>
            <a:picLocks noChangeAspect="1"/>
          </p:cNvPicPr>
          <p:nvPr/>
        </p:nvPicPr>
        <p:blipFill>
          <a:blip r:embed="rId4"/>
          <a:stretch>
            <a:fillRect/>
          </a:stretch>
        </p:blipFill>
        <p:spPr>
          <a:xfrm>
            <a:off x="1670050" y="1333500"/>
            <a:ext cx="5803900" cy="4191000"/>
          </a:xfrm>
          <a:prstGeom prst="rect">
            <a:avLst/>
          </a:prstGeom>
        </p:spPr>
      </p:pic>
    </p:spTree>
    <p:extLst>
      <p:ext uri="{BB962C8B-B14F-4D97-AF65-F5344CB8AC3E}">
        <p14:creationId xmlns:p14="http://schemas.microsoft.com/office/powerpoint/2010/main" val="17029193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2"/>
          <p:cNvSpPr>
            <a:spLocks noGrp="1"/>
          </p:cNvSpPr>
          <p:nvPr>
            <p:ph type="dt" sz="half" idx="10"/>
          </p:nvPr>
        </p:nvSpPr>
        <p:spPr>
          <a:xfrm>
            <a:off x="-18380" y="6858000"/>
            <a:ext cx="3859213" cy="196850"/>
          </a:xfrm>
        </p:spPr>
        <p:txBody>
          <a:bodyPr/>
          <a:lstStyle/>
          <a:p>
            <a:r>
              <a:rPr lang="en-US" dirty="0">
                <a:solidFill>
                  <a:srgbClr val="000000"/>
                </a:solidFill>
              </a:rPr>
              <a:t>Copyright © 2009 Pearson Education, Inc.</a:t>
            </a:r>
          </a:p>
        </p:txBody>
      </p:sp>
      <p:pic>
        <p:nvPicPr>
          <p:cNvPr id="43015" name="Picture 7" descr="Figure_37_20"/>
          <p:cNvPicPr>
            <a:picLocks noChangeAspect="1" noChangeArrowheads="1"/>
          </p:cNvPicPr>
          <p:nvPr/>
        </p:nvPicPr>
        <p:blipFill>
          <a:blip r:embed="rId3">
            <a:extLst>
              <a:ext uri="{28A0092B-C50C-407E-A947-70E740481C1C}">
                <a14:useLocalDpi xmlns:a14="http://schemas.microsoft.com/office/drawing/2010/main" val="0"/>
              </a:ext>
            </a:extLst>
          </a:blip>
          <a:srcRect b="13480"/>
          <a:stretch>
            <a:fillRect/>
          </a:stretch>
        </p:blipFill>
        <p:spPr bwMode="auto">
          <a:xfrm>
            <a:off x="377825" y="3330575"/>
            <a:ext cx="8385175" cy="3016250"/>
          </a:xfrm>
          <a:prstGeom prst="rect">
            <a:avLst/>
          </a:prstGeom>
          <a:noFill/>
          <a:extLst>
            <a:ext uri="{909E8E84-426E-40dd-AFC4-6F175D3DCCD1}">
              <a14:hiddenFill xmlns:a14="http://schemas.microsoft.com/office/drawing/2010/main" xmlns="">
                <a:solidFill>
                  <a:srgbClr val="FFFFFF"/>
                </a:solidFill>
              </a14:hiddenFill>
            </a:ext>
          </a:extLst>
        </p:spPr>
      </p:pic>
      <p:sp>
        <p:nvSpPr>
          <p:cNvPr id="43011" name="Text Box 3"/>
          <p:cNvSpPr txBox="1">
            <a:spLocks noChangeArrowheads="1"/>
          </p:cNvSpPr>
          <p:nvPr/>
        </p:nvSpPr>
        <p:spPr bwMode="auto">
          <a:xfrm>
            <a:off x="457200" y="1524000"/>
            <a:ext cx="8458200" cy="12003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l" eaLnBrk="1" hangingPunct="1">
              <a:spcBef>
                <a:spcPct val="50000"/>
              </a:spcBef>
            </a:pPr>
            <a:r>
              <a:rPr lang="en-US" b="1" dirty="0">
                <a:solidFill>
                  <a:srgbClr val="333399"/>
                </a:solidFill>
              </a:rPr>
              <a:t>An atomic spectrum is a line spectrum – only certain frequencies appear. If white light passes through such a gas, it absorbs at those same frequencies.</a:t>
            </a:r>
          </a:p>
        </p:txBody>
      </p:sp>
      <p:sp>
        <p:nvSpPr>
          <p:cNvPr id="43013" name="Rectangle 5"/>
          <p:cNvSpPr>
            <a:spLocks noGrp="1" noChangeArrowheads="1"/>
          </p:cNvSpPr>
          <p:nvPr>
            <p:ph type="title"/>
          </p:nvPr>
        </p:nvSpPr>
        <p:spPr>
          <a:xfrm>
            <a:off x="457200" y="0"/>
            <a:ext cx="8229600" cy="1219200"/>
          </a:xfrm>
        </p:spPr>
        <p:txBody>
          <a:bodyPr/>
          <a:lstStyle/>
          <a:p>
            <a:r>
              <a:rPr lang="en-US" sz="2400" dirty="0"/>
              <a:t>37-10 Atomic Spectra: Key to the Structure of the Atom</a:t>
            </a:r>
          </a:p>
        </p:txBody>
      </p:sp>
      <p:sp>
        <p:nvSpPr>
          <p:cNvPr id="43016" name="Rectangle 8"/>
          <p:cNvSpPr>
            <a:spLocks noChangeArrowheads="1"/>
          </p:cNvSpPr>
          <p:nvPr/>
        </p:nvSpPr>
        <p:spPr bwMode="auto">
          <a:xfrm>
            <a:off x="342900" y="3962400"/>
            <a:ext cx="406400" cy="33020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l" eaLnBrk="1" hangingPunct="1"/>
            <a:endParaRPr lang="en-GB" sz="2800" b="1">
              <a:solidFill>
                <a:srgbClr val="000000"/>
              </a:solidFill>
            </a:endParaRPr>
          </a:p>
        </p:txBody>
      </p:sp>
      <p:sp>
        <p:nvSpPr>
          <p:cNvPr id="43017" name="Rectangle 9"/>
          <p:cNvSpPr>
            <a:spLocks noChangeArrowheads="1"/>
          </p:cNvSpPr>
          <p:nvPr/>
        </p:nvSpPr>
        <p:spPr bwMode="auto">
          <a:xfrm>
            <a:off x="342900" y="5156200"/>
            <a:ext cx="406400" cy="33020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l" eaLnBrk="1" hangingPunct="1"/>
            <a:endParaRPr lang="en-GB" sz="2800" b="1">
              <a:solidFill>
                <a:srgbClr val="000000"/>
              </a:solidFill>
            </a:endParaRPr>
          </a:p>
        </p:txBody>
      </p:sp>
      <p:pic>
        <p:nvPicPr>
          <p:cNvPr id="8" name="Picture 7"/>
          <p:cNvPicPr>
            <a:picLocks noChangeAspect="1"/>
          </p:cNvPicPr>
          <p:nvPr/>
        </p:nvPicPr>
        <p:blipFill>
          <a:blip r:embed="rId4"/>
          <a:stretch>
            <a:fillRect/>
          </a:stretch>
        </p:blipFill>
        <p:spPr>
          <a:xfrm>
            <a:off x="9372600" y="1600200"/>
            <a:ext cx="7632700" cy="4711700"/>
          </a:xfrm>
          <a:prstGeom prst="rect">
            <a:avLst/>
          </a:prstGeom>
        </p:spPr>
      </p:pic>
      <p:sp>
        <p:nvSpPr>
          <p:cNvPr id="9" name="Rectangle 8"/>
          <p:cNvSpPr/>
          <p:nvPr/>
        </p:nvSpPr>
        <p:spPr>
          <a:xfrm>
            <a:off x="4648200" y="6324600"/>
            <a:ext cx="446957" cy="338554"/>
          </a:xfrm>
          <a:prstGeom prst="rect">
            <a:avLst/>
          </a:prstGeom>
        </p:spPr>
        <p:txBody>
          <a:bodyPr wrap="none">
            <a:spAutoFit/>
          </a:bodyPr>
          <a:lstStyle/>
          <a:p>
            <a:r>
              <a:rPr lang="en-US" sz="1600" dirty="0" smtClean="0"/>
              <a:t>Na</a:t>
            </a:r>
            <a:endParaRPr lang="en-US" sz="1600" dirty="0"/>
          </a:p>
        </p:txBody>
      </p:sp>
      <p:sp>
        <p:nvSpPr>
          <p:cNvPr id="10" name="Rectangle 9"/>
          <p:cNvSpPr/>
          <p:nvPr/>
        </p:nvSpPr>
        <p:spPr>
          <a:xfrm>
            <a:off x="48156" y="3505200"/>
            <a:ext cx="332844" cy="338554"/>
          </a:xfrm>
          <a:prstGeom prst="rect">
            <a:avLst/>
          </a:prstGeom>
        </p:spPr>
        <p:txBody>
          <a:bodyPr wrap="none">
            <a:spAutoFit/>
          </a:bodyPr>
          <a:lstStyle/>
          <a:p>
            <a:r>
              <a:rPr lang="en-US" sz="1600" dirty="0" smtClean="0"/>
              <a:t>H</a:t>
            </a:r>
            <a:endParaRPr lang="en-US" sz="1600" dirty="0"/>
          </a:p>
        </p:txBody>
      </p:sp>
      <p:sp>
        <p:nvSpPr>
          <p:cNvPr id="11" name="Rectangle 10"/>
          <p:cNvSpPr/>
          <p:nvPr/>
        </p:nvSpPr>
        <p:spPr>
          <a:xfrm>
            <a:off x="10243" y="4690646"/>
            <a:ext cx="446957" cy="338554"/>
          </a:xfrm>
          <a:prstGeom prst="rect">
            <a:avLst/>
          </a:prstGeom>
        </p:spPr>
        <p:txBody>
          <a:bodyPr wrap="none">
            <a:spAutoFit/>
          </a:bodyPr>
          <a:lstStyle/>
          <a:p>
            <a:r>
              <a:rPr lang="en-US" sz="1600" dirty="0" smtClean="0"/>
              <a:t>He</a:t>
            </a:r>
            <a:endParaRPr lang="en-US" sz="1600" dirty="0"/>
          </a:p>
        </p:txBody>
      </p:sp>
      <p:sp>
        <p:nvSpPr>
          <p:cNvPr id="12" name="Rectangle 11"/>
          <p:cNvSpPr/>
          <p:nvPr/>
        </p:nvSpPr>
        <p:spPr>
          <a:xfrm>
            <a:off x="6172200" y="3962400"/>
            <a:ext cx="457200" cy="338554"/>
          </a:xfrm>
          <a:prstGeom prst="rect">
            <a:avLst/>
          </a:prstGeom>
        </p:spPr>
        <p:txBody>
          <a:bodyPr wrap="square">
            <a:spAutoFit/>
          </a:bodyPr>
          <a:lstStyle/>
          <a:p>
            <a:r>
              <a:rPr lang="en-US" sz="1600" dirty="0" smtClean="0"/>
              <a:t>H</a:t>
            </a:r>
            <a:r>
              <a:rPr lang="en-US" sz="1600" baseline="-25000" dirty="0" smtClean="0">
                <a:latin typeface="Symbol" charset="2"/>
                <a:cs typeface="Symbol" charset="2"/>
              </a:rPr>
              <a:t>a</a:t>
            </a:r>
            <a:endParaRPr lang="en-US" sz="1600" baseline="-25000" dirty="0">
              <a:latin typeface="Symbol" charset="2"/>
              <a:cs typeface="Symbol" charset="2"/>
            </a:endParaRPr>
          </a:p>
        </p:txBody>
      </p:sp>
      <p:sp>
        <p:nvSpPr>
          <p:cNvPr id="13" name="Rectangle 12"/>
          <p:cNvSpPr/>
          <p:nvPr/>
        </p:nvSpPr>
        <p:spPr>
          <a:xfrm>
            <a:off x="2362200" y="3962400"/>
            <a:ext cx="457200" cy="338554"/>
          </a:xfrm>
          <a:prstGeom prst="rect">
            <a:avLst/>
          </a:prstGeom>
        </p:spPr>
        <p:txBody>
          <a:bodyPr wrap="square">
            <a:spAutoFit/>
          </a:bodyPr>
          <a:lstStyle/>
          <a:p>
            <a:r>
              <a:rPr lang="en-US" sz="1600" dirty="0" err="1" smtClean="0"/>
              <a:t>H</a:t>
            </a:r>
            <a:r>
              <a:rPr lang="en-US" sz="1600" baseline="-25000" dirty="0" err="1" smtClean="0">
                <a:latin typeface="Symbol" charset="2"/>
                <a:cs typeface="Symbol" charset="2"/>
              </a:rPr>
              <a:t>b</a:t>
            </a:r>
            <a:endParaRPr lang="en-US" sz="1600" baseline="-25000" dirty="0">
              <a:latin typeface="Symbol" charset="2"/>
              <a:cs typeface="Symbol" charset="2"/>
            </a:endParaRPr>
          </a:p>
        </p:txBody>
      </p:sp>
      <p:sp>
        <p:nvSpPr>
          <p:cNvPr id="14" name="Rectangle 13"/>
          <p:cNvSpPr/>
          <p:nvPr/>
        </p:nvSpPr>
        <p:spPr>
          <a:xfrm>
            <a:off x="219290" y="6290846"/>
            <a:ext cx="617978" cy="338554"/>
          </a:xfrm>
          <a:prstGeom prst="rect">
            <a:avLst/>
          </a:prstGeom>
        </p:spPr>
        <p:txBody>
          <a:bodyPr wrap="none">
            <a:spAutoFit/>
          </a:bodyPr>
          <a:lstStyle/>
          <a:p>
            <a:r>
              <a:rPr lang="en-US" sz="1600" dirty="0" smtClean="0"/>
              <a:t>Ca II</a:t>
            </a:r>
            <a:endParaRPr lang="en-US" sz="1600" dirty="0"/>
          </a:p>
        </p:txBody>
      </p:sp>
      <p:sp>
        <p:nvSpPr>
          <p:cNvPr id="2" name="Rechthoek 1"/>
          <p:cNvSpPr/>
          <p:nvPr/>
        </p:nvSpPr>
        <p:spPr>
          <a:xfrm>
            <a:off x="5940152" y="6381328"/>
            <a:ext cx="1152128" cy="307777"/>
          </a:xfrm>
          <a:prstGeom prst="rect">
            <a:avLst/>
          </a:prstGeom>
        </p:spPr>
        <p:txBody>
          <a:bodyPr wrap="square">
            <a:spAutoFit/>
          </a:bodyPr>
          <a:lstStyle/>
          <a:p>
            <a:pPr algn="l"/>
            <a:r>
              <a:rPr lang="en-US" sz="1400" dirty="0">
                <a:solidFill>
                  <a:srgbClr val="800000"/>
                </a:solidFill>
              </a:rPr>
              <a:t>n</a:t>
            </a:r>
            <a:r>
              <a:rPr lang="en-US" sz="1400" dirty="0" smtClean="0">
                <a:solidFill>
                  <a:srgbClr val="800000"/>
                </a:solidFill>
              </a:rPr>
              <a:t>=2 </a:t>
            </a:r>
            <a:r>
              <a:rPr lang="en-US" sz="1400" dirty="0" smtClean="0">
                <a:solidFill>
                  <a:srgbClr val="800000"/>
                </a:solidFill>
                <a:sym typeface="Wingdings"/>
              </a:rPr>
              <a:t></a:t>
            </a:r>
            <a:r>
              <a:rPr lang="en-US" sz="1400" dirty="0" smtClean="0">
                <a:solidFill>
                  <a:srgbClr val="800000"/>
                </a:solidFill>
              </a:rPr>
              <a:t> n=3</a:t>
            </a:r>
            <a:endParaRPr lang="en-US" sz="1400" dirty="0">
              <a:solidFill>
                <a:srgbClr val="800000"/>
              </a:solidFill>
            </a:endParaRPr>
          </a:p>
        </p:txBody>
      </p:sp>
      <p:sp>
        <p:nvSpPr>
          <p:cNvPr id="16" name="Rechthoek 15"/>
          <p:cNvSpPr/>
          <p:nvPr/>
        </p:nvSpPr>
        <p:spPr>
          <a:xfrm>
            <a:off x="2123728" y="6381328"/>
            <a:ext cx="1152128" cy="307777"/>
          </a:xfrm>
          <a:prstGeom prst="rect">
            <a:avLst/>
          </a:prstGeom>
        </p:spPr>
        <p:txBody>
          <a:bodyPr wrap="square">
            <a:spAutoFit/>
          </a:bodyPr>
          <a:lstStyle/>
          <a:p>
            <a:pPr algn="l"/>
            <a:r>
              <a:rPr lang="en-US" sz="1400" dirty="0">
                <a:solidFill>
                  <a:srgbClr val="3366FF"/>
                </a:solidFill>
              </a:rPr>
              <a:t>n</a:t>
            </a:r>
            <a:r>
              <a:rPr lang="en-US" sz="1400" dirty="0" smtClean="0">
                <a:solidFill>
                  <a:srgbClr val="3366FF"/>
                </a:solidFill>
              </a:rPr>
              <a:t>=2 </a:t>
            </a:r>
            <a:r>
              <a:rPr lang="en-US" sz="1400" dirty="0" smtClean="0">
                <a:solidFill>
                  <a:srgbClr val="3366FF"/>
                </a:solidFill>
                <a:sym typeface="Wingdings"/>
              </a:rPr>
              <a:t></a:t>
            </a:r>
            <a:r>
              <a:rPr lang="en-US" sz="1400" dirty="0" smtClean="0">
                <a:solidFill>
                  <a:srgbClr val="3366FF"/>
                </a:solidFill>
              </a:rPr>
              <a:t> n=4</a:t>
            </a:r>
            <a:endParaRPr lang="en-US" sz="1400" dirty="0">
              <a:solidFill>
                <a:srgbClr val="3366FF"/>
              </a:solidFill>
            </a:endParaRPr>
          </a:p>
        </p:txBody>
      </p:sp>
      <p:sp>
        <p:nvSpPr>
          <p:cNvPr id="17" name="Rechthoek 16"/>
          <p:cNvSpPr/>
          <p:nvPr/>
        </p:nvSpPr>
        <p:spPr>
          <a:xfrm>
            <a:off x="6588224" y="4005064"/>
            <a:ext cx="1152128" cy="307777"/>
          </a:xfrm>
          <a:prstGeom prst="rect">
            <a:avLst/>
          </a:prstGeom>
        </p:spPr>
        <p:txBody>
          <a:bodyPr wrap="square">
            <a:spAutoFit/>
          </a:bodyPr>
          <a:lstStyle/>
          <a:p>
            <a:pPr algn="l"/>
            <a:r>
              <a:rPr lang="en-US" sz="1400" dirty="0">
                <a:solidFill>
                  <a:srgbClr val="800000"/>
                </a:solidFill>
              </a:rPr>
              <a:t>n</a:t>
            </a:r>
            <a:r>
              <a:rPr lang="en-US" sz="1400" dirty="0" smtClean="0">
                <a:solidFill>
                  <a:srgbClr val="800000"/>
                </a:solidFill>
              </a:rPr>
              <a:t>=3 </a:t>
            </a:r>
            <a:r>
              <a:rPr lang="en-US" sz="1400" dirty="0" smtClean="0">
                <a:solidFill>
                  <a:srgbClr val="800000"/>
                </a:solidFill>
                <a:sym typeface="Wingdings"/>
              </a:rPr>
              <a:t></a:t>
            </a:r>
            <a:r>
              <a:rPr lang="en-US" sz="1400" dirty="0" smtClean="0">
                <a:solidFill>
                  <a:srgbClr val="800000"/>
                </a:solidFill>
              </a:rPr>
              <a:t> n=2</a:t>
            </a:r>
            <a:endParaRPr lang="en-US" sz="1400" dirty="0">
              <a:solidFill>
                <a:srgbClr val="800000"/>
              </a:solidFill>
            </a:endParaRPr>
          </a:p>
        </p:txBody>
      </p:sp>
      <p:sp>
        <p:nvSpPr>
          <p:cNvPr id="18" name="Rechthoek 17"/>
          <p:cNvSpPr/>
          <p:nvPr/>
        </p:nvSpPr>
        <p:spPr>
          <a:xfrm>
            <a:off x="2771800" y="4005064"/>
            <a:ext cx="1152128" cy="307777"/>
          </a:xfrm>
          <a:prstGeom prst="rect">
            <a:avLst/>
          </a:prstGeom>
        </p:spPr>
        <p:txBody>
          <a:bodyPr wrap="square">
            <a:spAutoFit/>
          </a:bodyPr>
          <a:lstStyle/>
          <a:p>
            <a:pPr algn="l"/>
            <a:r>
              <a:rPr lang="en-US" sz="1400" dirty="0">
                <a:solidFill>
                  <a:srgbClr val="3366FF"/>
                </a:solidFill>
              </a:rPr>
              <a:t>n</a:t>
            </a:r>
            <a:r>
              <a:rPr lang="en-US" sz="1400" dirty="0" smtClean="0">
                <a:solidFill>
                  <a:srgbClr val="3366FF"/>
                </a:solidFill>
              </a:rPr>
              <a:t>=4 </a:t>
            </a:r>
            <a:r>
              <a:rPr lang="en-US" sz="1400" dirty="0" smtClean="0">
                <a:solidFill>
                  <a:srgbClr val="3366FF"/>
                </a:solidFill>
                <a:sym typeface="Wingdings"/>
              </a:rPr>
              <a:t></a:t>
            </a:r>
            <a:r>
              <a:rPr lang="en-US" sz="1400" dirty="0" smtClean="0">
                <a:solidFill>
                  <a:srgbClr val="3366FF"/>
                </a:solidFill>
              </a:rPr>
              <a:t> n=2</a:t>
            </a:r>
            <a:endParaRPr lang="en-US" sz="1400" dirty="0">
              <a:solidFill>
                <a:srgbClr val="3366FF"/>
              </a:solidFill>
            </a:endParaRPr>
          </a:p>
        </p:txBody>
      </p:sp>
    </p:spTree>
    <p:extLst>
      <p:ext uri="{BB962C8B-B14F-4D97-AF65-F5344CB8AC3E}">
        <p14:creationId xmlns:p14="http://schemas.microsoft.com/office/powerpoint/2010/main" val="141386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1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100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299"/>
                                          </p:stCondLst>
                                        </p:cTn>
                                        <p:tgtEl>
                                          <p:spTgt spid="1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29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P spid="14" grpId="0"/>
      <p:bldP spid="2" grpId="0"/>
      <p:bldP spid="16" grpId="0"/>
      <p:bldP spid="17"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a:spLocks noGrp="1"/>
          </p:cNvSpPr>
          <p:nvPr>
            <p:ph type="dt" sz="half" idx="10"/>
          </p:nvPr>
        </p:nvSpPr>
        <p:spPr>
          <a:xfrm>
            <a:off x="9525" y="6832550"/>
            <a:ext cx="3859213" cy="196850"/>
          </a:xfrm>
        </p:spPr>
        <p:txBody>
          <a:bodyPr/>
          <a:lstStyle/>
          <a:p>
            <a:r>
              <a:rPr lang="en-US" dirty="0">
                <a:solidFill>
                  <a:srgbClr val="000000"/>
                </a:solidFill>
              </a:rPr>
              <a:t>Copyright © 2009 Pearson Education, Inc.</a:t>
            </a:r>
          </a:p>
        </p:txBody>
      </p:sp>
      <p:pic>
        <p:nvPicPr>
          <p:cNvPr id="39943" name="Picture 7" descr="Figure_37_22"/>
          <p:cNvPicPr>
            <a:picLocks noChangeAspect="1" noChangeArrowheads="1"/>
          </p:cNvPicPr>
          <p:nvPr/>
        </p:nvPicPr>
        <p:blipFill>
          <a:blip r:embed="rId4">
            <a:extLst>
              <a:ext uri="{28A0092B-C50C-407E-A947-70E740481C1C}">
                <a14:useLocalDpi xmlns:a14="http://schemas.microsoft.com/office/drawing/2010/main" val="0"/>
              </a:ext>
            </a:extLst>
          </a:blip>
          <a:srcRect b="4480"/>
          <a:stretch>
            <a:fillRect/>
          </a:stretch>
        </p:blipFill>
        <p:spPr bwMode="auto">
          <a:xfrm>
            <a:off x="293688" y="3200400"/>
            <a:ext cx="8555037" cy="3249613"/>
          </a:xfrm>
          <a:prstGeom prst="rect">
            <a:avLst/>
          </a:prstGeom>
          <a:noFill/>
          <a:extLst>
            <a:ext uri="{909E8E84-426E-40dd-AFC4-6F175D3DCCD1}">
              <a14:hiddenFill xmlns:a14="http://schemas.microsoft.com/office/drawing/2010/main" xmlns="">
                <a:solidFill>
                  <a:srgbClr val="FFFFFF"/>
                </a:solidFill>
              </a14:hiddenFill>
            </a:ext>
          </a:extLst>
        </p:spPr>
      </p:pic>
      <p:sp>
        <p:nvSpPr>
          <p:cNvPr id="39939" name="Text Box 3"/>
          <p:cNvSpPr txBox="1">
            <a:spLocks noChangeArrowheads="1"/>
          </p:cNvSpPr>
          <p:nvPr/>
        </p:nvSpPr>
        <p:spPr bwMode="auto">
          <a:xfrm>
            <a:off x="304800" y="980728"/>
            <a:ext cx="845820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l" eaLnBrk="1" hangingPunct="1">
              <a:spcBef>
                <a:spcPct val="50000"/>
              </a:spcBef>
            </a:pPr>
            <a:r>
              <a:rPr lang="en-US" sz="2000" b="1" dirty="0">
                <a:solidFill>
                  <a:srgbClr val="333399"/>
                </a:solidFill>
              </a:rPr>
              <a:t>A portion of the complete spectrum of hydrogen is shown here. </a:t>
            </a:r>
          </a:p>
        </p:txBody>
      </p:sp>
      <p:sp>
        <p:nvSpPr>
          <p:cNvPr id="39941" name="Rectangle 5"/>
          <p:cNvSpPr>
            <a:spLocks noGrp="1" noChangeArrowheads="1"/>
          </p:cNvSpPr>
          <p:nvPr>
            <p:ph type="title"/>
          </p:nvPr>
        </p:nvSpPr>
        <p:spPr>
          <a:xfrm>
            <a:off x="457200" y="0"/>
            <a:ext cx="8229600" cy="1219200"/>
          </a:xfrm>
        </p:spPr>
        <p:txBody>
          <a:bodyPr/>
          <a:lstStyle/>
          <a:p>
            <a:r>
              <a:rPr lang="en-US" sz="2400" dirty="0"/>
              <a:t>37-10 Atomic Spectra: Key to the Structure of the Atom</a:t>
            </a:r>
          </a:p>
        </p:txBody>
      </p:sp>
      <p:graphicFrame>
        <p:nvGraphicFramePr>
          <p:cNvPr id="2" name="Object 1"/>
          <p:cNvGraphicFramePr>
            <a:graphicFrameLocks noChangeAspect="1"/>
          </p:cNvGraphicFramePr>
          <p:nvPr>
            <p:extLst>
              <p:ext uri="{D42A27DB-BD31-4B8C-83A1-F6EECF244321}">
                <p14:modId xmlns:p14="http://schemas.microsoft.com/office/powerpoint/2010/main" val="2901880150"/>
              </p:ext>
            </p:extLst>
          </p:nvPr>
        </p:nvGraphicFramePr>
        <p:xfrm>
          <a:off x="3851920" y="1772816"/>
          <a:ext cx="2000250" cy="795337"/>
        </p:xfrm>
        <a:graphic>
          <a:graphicData uri="http://schemas.openxmlformats.org/presentationml/2006/ole">
            <mc:AlternateContent xmlns:mc="http://schemas.openxmlformats.org/markup-compatibility/2006">
              <mc:Choice xmlns:v="urn:schemas-microsoft-com:vml" Requires="v">
                <p:oleObj spid="_x0000_s315679" name="Equation" r:id="rId5" imgW="1079280" imgH="431640" progId="Equation.3">
                  <p:embed/>
                </p:oleObj>
              </mc:Choice>
              <mc:Fallback>
                <p:oleObj name="Equation" r:id="rId5" imgW="1079280" imgH="431640" progId="Equation.3">
                  <p:embed/>
                  <p:pic>
                    <p:nvPicPr>
                      <p:cNvPr id="0" name="Picture 18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1920" y="1772816"/>
                        <a:ext cx="2000250" cy="79533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3210675838"/>
              </p:ext>
            </p:extLst>
          </p:nvPr>
        </p:nvGraphicFramePr>
        <p:xfrm>
          <a:off x="280505" y="2807075"/>
          <a:ext cx="852041" cy="380749"/>
        </p:xfrm>
        <a:graphic>
          <a:graphicData uri="http://schemas.openxmlformats.org/presentationml/2006/ole">
            <mc:AlternateContent xmlns:mc="http://schemas.openxmlformats.org/markup-compatibility/2006">
              <mc:Choice xmlns:v="urn:schemas-microsoft-com:vml" Requires="v">
                <p:oleObj spid="_x0000_s315680" name="Equation" r:id="rId7" imgW="355320" imgH="177480" progId="Equation.3">
                  <p:embed/>
                </p:oleObj>
              </mc:Choice>
              <mc:Fallback>
                <p:oleObj name="Equation" r:id="rId7" imgW="355320" imgH="177480" progId="Equation.3">
                  <p:embed/>
                  <p:pic>
                    <p:nvPicPr>
                      <p:cNvPr id="0" name="Picture 18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0505" y="2807075"/>
                        <a:ext cx="852041" cy="380749"/>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3632527516"/>
              </p:ext>
            </p:extLst>
          </p:nvPr>
        </p:nvGraphicFramePr>
        <p:xfrm>
          <a:off x="2078038" y="2819400"/>
          <a:ext cx="942975" cy="381000"/>
        </p:xfrm>
        <a:graphic>
          <a:graphicData uri="http://schemas.openxmlformats.org/presentationml/2006/ole">
            <mc:AlternateContent xmlns:mc="http://schemas.openxmlformats.org/markup-compatibility/2006">
              <mc:Choice xmlns:v="urn:schemas-microsoft-com:vml" Requires="v">
                <p:oleObj spid="_x0000_s315681" name="Equation" r:id="rId9" imgW="393480" imgH="177480" progId="Equation.3">
                  <p:embed/>
                </p:oleObj>
              </mc:Choice>
              <mc:Fallback>
                <p:oleObj name="Equation" r:id="rId9" imgW="393480" imgH="177480" progId="Equation.3">
                  <p:embed/>
                  <p:pic>
                    <p:nvPicPr>
                      <p:cNvPr id="0" name="Picture 18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78038" y="2819400"/>
                        <a:ext cx="942975" cy="3810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546552234"/>
              </p:ext>
            </p:extLst>
          </p:nvPr>
        </p:nvGraphicFramePr>
        <p:xfrm>
          <a:off x="6431194" y="2796765"/>
          <a:ext cx="912813" cy="381000"/>
        </p:xfrm>
        <a:graphic>
          <a:graphicData uri="http://schemas.openxmlformats.org/presentationml/2006/ole">
            <mc:AlternateContent xmlns:mc="http://schemas.openxmlformats.org/markup-compatibility/2006">
              <mc:Choice xmlns:v="urn:schemas-microsoft-com:vml" Requires="v">
                <p:oleObj spid="_x0000_s315682" name="Equation" r:id="rId11" imgW="380880" imgH="177480" progId="Equation.3">
                  <p:embed/>
                </p:oleObj>
              </mc:Choice>
              <mc:Fallback>
                <p:oleObj name="Equation" r:id="rId11" imgW="380880" imgH="177480" progId="Equation.3">
                  <p:embed/>
                  <p:pic>
                    <p:nvPicPr>
                      <p:cNvPr id="0" name="Picture 18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31194" y="2796765"/>
                        <a:ext cx="912813" cy="3810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10" name="Rectangle 9"/>
          <p:cNvSpPr/>
          <p:nvPr/>
        </p:nvSpPr>
        <p:spPr>
          <a:xfrm>
            <a:off x="3089564" y="4421909"/>
            <a:ext cx="457200" cy="338554"/>
          </a:xfrm>
          <a:prstGeom prst="rect">
            <a:avLst/>
          </a:prstGeom>
        </p:spPr>
        <p:txBody>
          <a:bodyPr wrap="square">
            <a:spAutoFit/>
          </a:bodyPr>
          <a:lstStyle/>
          <a:p>
            <a:r>
              <a:rPr lang="en-US" sz="1600" dirty="0" smtClean="0"/>
              <a:t>H</a:t>
            </a:r>
            <a:r>
              <a:rPr lang="en-US" sz="1600" baseline="-25000" dirty="0" smtClean="0">
                <a:latin typeface="Symbol" charset="2"/>
                <a:cs typeface="Symbol" charset="2"/>
              </a:rPr>
              <a:t>a</a:t>
            </a:r>
            <a:endParaRPr lang="en-US" sz="1600" baseline="-25000" dirty="0">
              <a:latin typeface="Symbol" charset="2"/>
              <a:cs typeface="Symbol" charset="2"/>
            </a:endParaRPr>
          </a:p>
        </p:txBody>
      </p:sp>
      <p:sp>
        <p:nvSpPr>
          <p:cNvPr id="11" name="Rectangle 10"/>
          <p:cNvSpPr/>
          <p:nvPr/>
        </p:nvSpPr>
        <p:spPr>
          <a:xfrm>
            <a:off x="2327564" y="4687455"/>
            <a:ext cx="457200" cy="338554"/>
          </a:xfrm>
          <a:prstGeom prst="rect">
            <a:avLst/>
          </a:prstGeom>
        </p:spPr>
        <p:txBody>
          <a:bodyPr wrap="square">
            <a:spAutoFit/>
          </a:bodyPr>
          <a:lstStyle/>
          <a:p>
            <a:r>
              <a:rPr lang="en-US" sz="1600" dirty="0" err="1" smtClean="0"/>
              <a:t>H</a:t>
            </a:r>
            <a:r>
              <a:rPr lang="en-US" sz="1600" baseline="-25000" dirty="0" err="1" smtClean="0">
                <a:latin typeface="Symbol" charset="2"/>
                <a:cs typeface="Symbol" charset="2"/>
              </a:rPr>
              <a:t>b</a:t>
            </a:r>
            <a:endParaRPr lang="en-US" sz="1600" baseline="-25000" dirty="0">
              <a:latin typeface="Symbol" charset="2"/>
              <a:cs typeface="Symbol" charset="2"/>
            </a:endParaRPr>
          </a:p>
        </p:txBody>
      </p:sp>
    </p:spTree>
    <p:extLst>
      <p:ext uri="{BB962C8B-B14F-4D97-AF65-F5344CB8AC3E}">
        <p14:creationId xmlns:p14="http://schemas.microsoft.com/office/powerpoint/2010/main" val="1842306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75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750"/>
                            </p:stCondLst>
                            <p:childTnLst>
                              <p:par>
                                <p:cTn id="8" presetID="1" presetClass="entr" presetSubtype="0" fill="hold" nodeType="afterEffect">
                                  <p:stCondLst>
                                    <p:cond delay="250"/>
                                  </p:stCondLst>
                                  <p:childTnLst>
                                    <p:set>
                                      <p:cBhvr>
                                        <p:cTn id="9" dur="1" fill="hold">
                                          <p:stCondLst>
                                            <p:cond delay="0"/>
                                          </p:stCondLst>
                                        </p:cTn>
                                        <p:tgtEl>
                                          <p:spTgt spid="3"/>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250"/>
                                  </p:stCondLst>
                                  <p:childTnLst>
                                    <p:set>
                                      <p:cBhvr>
                                        <p:cTn id="12" dur="1" fill="hold">
                                          <p:stCondLst>
                                            <p:cond delay="0"/>
                                          </p:stCondLst>
                                        </p:cTn>
                                        <p:tgtEl>
                                          <p:spTgt spid="4"/>
                                        </p:tgtEl>
                                        <p:attrNameLst>
                                          <p:attrName>style.visibility</p:attrName>
                                        </p:attrNameLst>
                                      </p:cBhvr>
                                      <p:to>
                                        <p:strVal val="visible"/>
                                      </p:to>
                                    </p:set>
                                  </p:childTnLst>
                                </p:cTn>
                              </p:par>
                            </p:childTnLst>
                          </p:cTn>
                        </p:par>
                        <p:par>
                          <p:cTn id="13" fill="hold">
                            <p:stCondLst>
                              <p:cond delay="1250"/>
                            </p:stCondLst>
                            <p:childTnLst>
                              <p:par>
                                <p:cTn id="14" presetID="1" presetClass="entr" presetSubtype="0" fill="hold" nodeType="afterEffect">
                                  <p:stCondLst>
                                    <p:cond delay="25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100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Text Box 3"/>
          <p:cNvSpPr txBox="1">
            <a:spLocks noChangeArrowheads="1"/>
          </p:cNvSpPr>
          <p:nvPr/>
        </p:nvSpPr>
        <p:spPr bwMode="auto">
          <a:xfrm>
            <a:off x="304800" y="1066800"/>
            <a:ext cx="853440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l" eaLnBrk="1" hangingPunct="1">
              <a:spcBef>
                <a:spcPct val="50000"/>
              </a:spcBef>
            </a:pPr>
            <a:r>
              <a:rPr lang="en-US" sz="2000" b="1" dirty="0">
                <a:solidFill>
                  <a:srgbClr val="333399"/>
                </a:solidFill>
              </a:rPr>
              <a:t>An electron is held in orbit by the Coulomb force:</a:t>
            </a:r>
          </a:p>
        </p:txBody>
      </p:sp>
      <p:sp>
        <p:nvSpPr>
          <p:cNvPr id="37893" name="Rectangle 5"/>
          <p:cNvSpPr>
            <a:spLocks noGrp="1" noChangeArrowheads="1"/>
          </p:cNvSpPr>
          <p:nvPr>
            <p:ph type="title"/>
          </p:nvPr>
        </p:nvSpPr>
        <p:spPr/>
        <p:txBody>
          <a:bodyPr/>
          <a:lstStyle/>
          <a:p>
            <a:r>
              <a:rPr lang="en-US" sz="2800" dirty="0"/>
              <a:t>37-11 The Bohr Model</a:t>
            </a:r>
          </a:p>
        </p:txBody>
      </p:sp>
      <p:pic>
        <p:nvPicPr>
          <p:cNvPr id="37895" name="Picture 7" descr="Figure_37_24"/>
          <p:cNvPicPr>
            <a:picLocks noChangeAspect="1" noChangeArrowheads="1"/>
          </p:cNvPicPr>
          <p:nvPr/>
        </p:nvPicPr>
        <p:blipFill>
          <a:blip r:embed="rId3">
            <a:extLst>
              <a:ext uri="{28A0092B-C50C-407E-A947-70E740481C1C}">
                <a14:useLocalDpi xmlns:a14="http://schemas.microsoft.com/office/drawing/2010/main" val="0"/>
              </a:ext>
            </a:extLst>
          </a:blip>
          <a:srcRect b="3276"/>
          <a:stretch>
            <a:fillRect/>
          </a:stretch>
        </p:blipFill>
        <p:spPr bwMode="auto">
          <a:xfrm>
            <a:off x="762000" y="1752600"/>
            <a:ext cx="4879975" cy="2608986"/>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 Box 5"/>
          <p:cNvSpPr txBox="1">
            <a:spLocks noChangeArrowheads="1"/>
          </p:cNvSpPr>
          <p:nvPr/>
        </p:nvSpPr>
        <p:spPr bwMode="auto">
          <a:xfrm>
            <a:off x="685800" y="4810780"/>
            <a:ext cx="762000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l" eaLnBrk="1" hangingPunct="1">
              <a:spcBef>
                <a:spcPct val="50000"/>
              </a:spcBef>
            </a:pPr>
            <a:r>
              <a:rPr lang="en-US" sz="2000" b="1" dirty="0" smtClean="0">
                <a:solidFill>
                  <a:srgbClr val="333399"/>
                </a:solidFill>
              </a:rPr>
              <a:t>angular </a:t>
            </a:r>
            <a:r>
              <a:rPr lang="en-US" sz="2000" b="1" dirty="0">
                <a:solidFill>
                  <a:srgbClr val="333399"/>
                </a:solidFill>
              </a:rPr>
              <a:t>momentum</a:t>
            </a:r>
            <a:r>
              <a:rPr lang="en-US" sz="2000" b="1" dirty="0" smtClean="0">
                <a:solidFill>
                  <a:srgbClr val="333399"/>
                </a:solidFill>
              </a:rPr>
              <a:t> quantized</a:t>
            </a:r>
            <a:r>
              <a:rPr lang="en-US" sz="2000" b="1" dirty="0">
                <a:solidFill>
                  <a:srgbClr val="333399"/>
                </a:solidFill>
              </a:rPr>
              <a:t>:</a:t>
            </a:r>
            <a:endParaRPr lang="en-US" sz="2000" b="1" dirty="0">
              <a:solidFill>
                <a:srgbClr val="000000"/>
              </a:solidFill>
            </a:endParaRPr>
          </a:p>
        </p:txBody>
      </p:sp>
      <p:grpSp>
        <p:nvGrpSpPr>
          <p:cNvPr id="2" name="Group 13"/>
          <p:cNvGrpSpPr>
            <a:grpSpLocks/>
          </p:cNvGrpSpPr>
          <p:nvPr/>
        </p:nvGrpSpPr>
        <p:grpSpPr bwMode="auto">
          <a:xfrm>
            <a:off x="914400" y="5257800"/>
            <a:ext cx="6609928" cy="1123528"/>
            <a:chOff x="363" y="1969"/>
            <a:chExt cx="3788" cy="696"/>
          </a:xfrm>
        </p:grpSpPr>
        <p:pic>
          <p:nvPicPr>
            <p:cNvPr id="8" name="Picture 10" descr="37-10"/>
            <p:cNvPicPr>
              <a:picLocks noChangeAspect="1" noChangeArrowheads="1"/>
            </p:cNvPicPr>
            <p:nvPr/>
          </p:nvPicPr>
          <p:blipFill>
            <a:blip r:embed="rId4">
              <a:extLst>
                <a:ext uri="{28A0092B-C50C-407E-A947-70E740481C1C}">
                  <a14:useLocalDpi xmlns:a14="http://schemas.microsoft.com/office/drawing/2010/main" val="0"/>
                </a:ext>
              </a:extLst>
            </a:blip>
            <a:srcRect r="34946"/>
            <a:stretch>
              <a:fillRect/>
            </a:stretch>
          </p:blipFill>
          <p:spPr bwMode="auto">
            <a:xfrm>
              <a:off x="363" y="1969"/>
              <a:ext cx="3687" cy="578"/>
            </a:xfrm>
            <a:prstGeom prst="rect">
              <a:avLst/>
            </a:prstGeom>
            <a:noFill/>
            <a:extLst>
              <a:ext uri="{909E8E84-426E-40dd-AFC4-6F175D3DCCD1}">
                <a14:hiddenFill xmlns:a14="http://schemas.microsoft.com/office/drawing/2010/main" xmlns="">
                  <a:solidFill>
                    <a:srgbClr val="FFFFFF"/>
                  </a:solidFill>
                </a14:hiddenFill>
              </a:ext>
            </a:extLst>
          </p:spPr>
        </p:pic>
        <p:sp>
          <p:nvSpPr>
            <p:cNvPr id="9" name="Text Box 11"/>
            <p:cNvSpPr txBox="1">
              <a:spLocks noChangeArrowheads="1"/>
            </p:cNvSpPr>
            <p:nvPr/>
          </p:nvSpPr>
          <p:spPr bwMode="auto">
            <a:xfrm>
              <a:off x="4004" y="2175"/>
              <a:ext cx="147" cy="4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l" eaLnBrk="1" hangingPunct="1"/>
              <a:r>
                <a:rPr lang="en-US" sz="1400" b="1">
                  <a:solidFill>
                    <a:srgbClr val="000000"/>
                  </a:solidFill>
                </a:rPr>
                <a:t>.</a:t>
              </a:r>
            </a:p>
          </p:txBody>
        </p:sp>
      </p:grpSp>
    </p:spTree>
    <p:extLst>
      <p:ext uri="{BB962C8B-B14F-4D97-AF65-F5344CB8AC3E}">
        <p14:creationId xmlns:p14="http://schemas.microsoft.com/office/powerpoint/2010/main" val="11547612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a:spLocks noGrp="1"/>
          </p:cNvSpPr>
          <p:nvPr>
            <p:ph type="dt" sz="half" idx="10"/>
          </p:nvPr>
        </p:nvSpPr>
        <p:spPr>
          <a:xfrm>
            <a:off x="0" y="6858000"/>
            <a:ext cx="3859213" cy="196850"/>
          </a:xfrm>
        </p:spPr>
        <p:txBody>
          <a:bodyPr/>
          <a:lstStyle/>
          <a:p>
            <a:r>
              <a:rPr lang="en-US">
                <a:solidFill>
                  <a:srgbClr val="000000"/>
                </a:solidFill>
              </a:rPr>
              <a:t>Copyright © 2009 Pearson Education, Inc.</a:t>
            </a:r>
          </a:p>
        </p:txBody>
      </p:sp>
      <p:sp>
        <p:nvSpPr>
          <p:cNvPr id="64516" name="Text Box 4"/>
          <p:cNvSpPr txBox="1">
            <a:spLocks noChangeArrowheads="1"/>
          </p:cNvSpPr>
          <p:nvPr/>
        </p:nvSpPr>
        <p:spPr bwMode="auto">
          <a:xfrm>
            <a:off x="4800600" y="1676400"/>
            <a:ext cx="3505200"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l" eaLnBrk="1" hangingPunct="1">
              <a:spcBef>
                <a:spcPct val="50000"/>
              </a:spcBef>
            </a:pPr>
            <a:r>
              <a:rPr lang="en-US" sz="2000" b="1" dirty="0">
                <a:solidFill>
                  <a:srgbClr val="333399"/>
                </a:solidFill>
              </a:rPr>
              <a:t>These are circular standing waves for </a:t>
            </a:r>
            <a:r>
              <a:rPr lang="en-US" sz="2000" b="1" i="1" dirty="0" err="1">
                <a:solidFill>
                  <a:srgbClr val="333399"/>
                </a:solidFill>
                <a:latin typeface="Times New Roman" pitchFamily="18" charset="0"/>
              </a:rPr>
              <a:t>n</a:t>
            </a:r>
            <a:r>
              <a:rPr lang="en-US" sz="2000" b="1" dirty="0">
                <a:solidFill>
                  <a:srgbClr val="333399"/>
                </a:solidFill>
              </a:rPr>
              <a:t> = 2, 3, and 5.</a:t>
            </a:r>
          </a:p>
        </p:txBody>
      </p:sp>
      <p:sp>
        <p:nvSpPr>
          <p:cNvPr id="64517" name="Rectangle 5"/>
          <p:cNvSpPr>
            <a:spLocks noGrp="1" noChangeArrowheads="1"/>
          </p:cNvSpPr>
          <p:nvPr>
            <p:ph type="title"/>
          </p:nvPr>
        </p:nvSpPr>
        <p:spPr>
          <a:xfrm>
            <a:off x="457200" y="0"/>
            <a:ext cx="8229600" cy="1295400"/>
          </a:xfrm>
        </p:spPr>
        <p:txBody>
          <a:bodyPr/>
          <a:lstStyle/>
          <a:p>
            <a:r>
              <a:rPr lang="en-US" sz="2400" dirty="0"/>
              <a:t>37-12 de Broglie’s Hypothesis Applied to Atoms</a:t>
            </a:r>
          </a:p>
        </p:txBody>
      </p:sp>
      <p:pic>
        <p:nvPicPr>
          <p:cNvPr id="64519" name="Picture 7" descr="Figure_37_29"/>
          <p:cNvPicPr>
            <a:picLocks noChangeAspect="1" noChangeArrowheads="1"/>
          </p:cNvPicPr>
          <p:nvPr/>
        </p:nvPicPr>
        <p:blipFill>
          <a:blip r:embed="rId3">
            <a:extLst>
              <a:ext uri="{28A0092B-C50C-407E-A947-70E740481C1C}">
                <a14:useLocalDpi xmlns:a14="http://schemas.microsoft.com/office/drawing/2010/main" val="0"/>
              </a:ext>
            </a:extLst>
          </a:blip>
          <a:srcRect b="2525"/>
          <a:stretch>
            <a:fillRect/>
          </a:stretch>
        </p:blipFill>
        <p:spPr bwMode="auto">
          <a:xfrm>
            <a:off x="727075" y="1447800"/>
            <a:ext cx="3651250" cy="490220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2" name="Group 7"/>
          <p:cNvGrpSpPr/>
          <p:nvPr/>
        </p:nvGrpSpPr>
        <p:grpSpPr>
          <a:xfrm>
            <a:off x="5714454" y="3886200"/>
            <a:ext cx="3034352" cy="2819400"/>
            <a:chOff x="5714454" y="3886200"/>
            <a:chExt cx="3034352" cy="2819400"/>
          </a:xfrm>
        </p:grpSpPr>
        <p:pic>
          <p:nvPicPr>
            <p:cNvPr id="6" name="Picture 5" descr="Circular_Standing_Wave.gif"/>
            <p:cNvPicPr>
              <a:picLocks noChangeAspect="1"/>
            </p:cNvPicPr>
            <p:nvPr/>
          </p:nvPicPr>
          <p:blipFill>
            <a:blip r:embed="rId4"/>
            <a:stretch>
              <a:fillRect/>
            </a:stretch>
          </p:blipFill>
          <p:spPr>
            <a:xfrm>
              <a:off x="5714454" y="3886200"/>
              <a:ext cx="2819946" cy="2667000"/>
            </a:xfrm>
            <a:prstGeom prst="rect">
              <a:avLst/>
            </a:prstGeom>
          </p:spPr>
        </p:pic>
        <p:sp>
          <p:nvSpPr>
            <p:cNvPr id="7" name="Rectangle 6"/>
            <p:cNvSpPr/>
            <p:nvPr/>
          </p:nvSpPr>
          <p:spPr>
            <a:xfrm>
              <a:off x="7848600" y="6243935"/>
              <a:ext cx="900206" cy="461665"/>
            </a:xfrm>
            <a:prstGeom prst="rect">
              <a:avLst/>
            </a:prstGeom>
          </p:spPr>
          <p:txBody>
            <a:bodyPr wrap="none">
              <a:spAutoFit/>
            </a:bodyPr>
            <a:lstStyle/>
            <a:p>
              <a:r>
                <a:rPr lang="en-US" b="1" i="1" dirty="0" err="1" smtClean="0">
                  <a:solidFill>
                    <a:srgbClr val="333399"/>
                  </a:solidFill>
                  <a:latin typeface="Times New Roman" pitchFamily="18" charset="0"/>
                </a:rPr>
                <a:t>n</a:t>
              </a:r>
              <a:r>
                <a:rPr lang="en-US" b="1" dirty="0" smtClean="0">
                  <a:solidFill>
                    <a:srgbClr val="333399"/>
                  </a:solidFill>
                </a:rPr>
                <a:t> = 8</a:t>
              </a:r>
              <a:endParaRPr lang="en-US" dirty="0">
                <a:solidFill>
                  <a:srgbClr val="000000"/>
                </a:solidFill>
              </a:endParaRPr>
            </a:p>
          </p:txBody>
        </p:sp>
      </p:grpSp>
      <p:sp>
        <p:nvSpPr>
          <p:cNvPr id="9" name="Rectangle 8"/>
          <p:cNvSpPr/>
          <p:nvPr/>
        </p:nvSpPr>
        <p:spPr>
          <a:xfrm>
            <a:off x="2286000" y="6364069"/>
            <a:ext cx="4572000" cy="646331"/>
          </a:xfrm>
          <a:prstGeom prst="rect">
            <a:avLst/>
          </a:prstGeom>
        </p:spPr>
        <p:txBody>
          <a:bodyPr>
            <a:spAutoFit/>
          </a:bodyPr>
          <a:lstStyle/>
          <a:p>
            <a:r>
              <a:rPr lang="en-US" sz="1800" dirty="0" smtClean="0">
                <a:solidFill>
                  <a:srgbClr val="000000"/>
                </a:solidFill>
              </a:rPr>
              <a:t>3D: </a:t>
            </a:r>
            <a:r>
              <a:rPr lang="en-US" sz="1800" dirty="0" smtClean="0">
                <a:solidFill>
                  <a:srgbClr val="000000"/>
                </a:solidFill>
                <a:hlinkClick r:id="rId5"/>
              </a:rPr>
              <a:t>http://www.falstad.com/qmrotator/</a:t>
            </a:r>
            <a:endParaRPr lang="en-US" sz="1800" dirty="0" smtClean="0">
              <a:solidFill>
                <a:srgbClr val="000000"/>
              </a:solidFill>
            </a:endParaRPr>
          </a:p>
          <a:p>
            <a:endParaRPr lang="en-US" sz="1800" dirty="0">
              <a:solidFill>
                <a:srgbClr val="000000"/>
              </a:solidFill>
            </a:endParaRPr>
          </a:p>
        </p:txBody>
      </p:sp>
      <p:sp>
        <p:nvSpPr>
          <p:cNvPr id="10" name="Rectangle 9"/>
          <p:cNvSpPr/>
          <p:nvPr/>
        </p:nvSpPr>
        <p:spPr>
          <a:xfrm>
            <a:off x="3733800" y="5410200"/>
            <a:ext cx="1918013" cy="461665"/>
          </a:xfrm>
          <a:prstGeom prst="rect">
            <a:avLst/>
          </a:prstGeom>
        </p:spPr>
        <p:txBody>
          <a:bodyPr wrap="none">
            <a:spAutoFit/>
          </a:bodyPr>
          <a:lstStyle>
            <a:defPPr>
              <a:defRPr lang="en-US"/>
            </a:defPPr>
            <a:lvl1pPr algn="ctr"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1pPr>
            <a:lvl2pPr marL="457200" algn="ctr"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2pPr>
            <a:lvl3pPr marL="914400" algn="ctr"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3pPr>
            <a:lvl4pPr marL="1371600" algn="ctr"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4pPr>
            <a:lvl5pPr marL="1828800" algn="ctr"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5pPr>
            <a:lvl6pPr marL="2286000" algn="l" defTabSz="914400" rtl="0" eaLnBrk="1" latinLnBrk="0" hangingPunct="1">
              <a:defRPr sz="2400" kern="1200">
                <a:solidFill>
                  <a:schemeClr val="tx1"/>
                </a:solidFill>
                <a:latin typeface="Arial" charset="0"/>
                <a:ea typeface="ＭＳ Ｐゴシック" pitchFamily="-1" charset="-128"/>
                <a:cs typeface="+mn-cs"/>
              </a:defRPr>
            </a:lvl6pPr>
            <a:lvl7pPr marL="2743200" algn="l" defTabSz="914400" rtl="0" eaLnBrk="1" latinLnBrk="0" hangingPunct="1">
              <a:defRPr sz="2400" kern="1200">
                <a:solidFill>
                  <a:schemeClr val="tx1"/>
                </a:solidFill>
                <a:latin typeface="Arial" charset="0"/>
                <a:ea typeface="ＭＳ Ｐゴシック" pitchFamily="-1" charset="-128"/>
                <a:cs typeface="+mn-cs"/>
              </a:defRPr>
            </a:lvl7pPr>
            <a:lvl8pPr marL="3200400" algn="l" defTabSz="914400" rtl="0" eaLnBrk="1" latinLnBrk="0" hangingPunct="1">
              <a:defRPr sz="2400" kern="1200">
                <a:solidFill>
                  <a:schemeClr val="tx1"/>
                </a:solidFill>
                <a:latin typeface="Arial" charset="0"/>
                <a:ea typeface="ＭＳ Ｐゴシック" pitchFamily="-1" charset="-128"/>
                <a:cs typeface="+mn-cs"/>
              </a:defRPr>
            </a:lvl8pPr>
            <a:lvl9pPr marL="3657600" algn="l" defTabSz="914400" rtl="0" eaLnBrk="1" latinLnBrk="0" hangingPunct="1">
              <a:defRPr sz="2400" kern="1200">
                <a:solidFill>
                  <a:schemeClr val="tx1"/>
                </a:solidFill>
                <a:latin typeface="Arial" charset="0"/>
                <a:ea typeface="ＭＳ Ｐゴシック" pitchFamily="-1" charset="-128"/>
                <a:cs typeface="+mn-cs"/>
              </a:defRPr>
            </a:lvl9pPr>
          </a:lstStyle>
          <a:p>
            <a:r>
              <a:rPr lang="en-US" dirty="0" err="1" smtClean="0">
                <a:solidFill>
                  <a:srgbClr val="660066"/>
                </a:solidFill>
              </a:rPr>
              <a:t>Wat</a:t>
            </a:r>
            <a:r>
              <a:rPr lang="en-US" dirty="0" smtClean="0">
                <a:solidFill>
                  <a:srgbClr val="660066"/>
                </a:solidFill>
              </a:rPr>
              <a:t> </a:t>
            </a:r>
            <a:r>
              <a:rPr lang="en-US" dirty="0" err="1" smtClean="0">
                <a:solidFill>
                  <a:srgbClr val="660066"/>
                </a:solidFill>
              </a:rPr>
              <a:t>golft</a:t>
            </a:r>
            <a:r>
              <a:rPr lang="en-US" dirty="0" smtClean="0">
                <a:solidFill>
                  <a:srgbClr val="660066"/>
                </a:solidFill>
              </a:rPr>
              <a:t> </a:t>
            </a:r>
            <a:r>
              <a:rPr lang="en-US" dirty="0" err="1" smtClean="0">
                <a:solidFill>
                  <a:srgbClr val="660066"/>
                </a:solidFill>
              </a:rPr>
              <a:t>er</a:t>
            </a:r>
            <a:r>
              <a:rPr lang="en-US" dirty="0" smtClean="0">
                <a:solidFill>
                  <a:srgbClr val="660066"/>
                </a:solidFill>
              </a:rPr>
              <a:t>?</a:t>
            </a:r>
            <a:endParaRPr lang="en-US" dirty="0">
              <a:solidFill>
                <a:srgbClr val="660066"/>
              </a:solidFill>
            </a:endParaRPr>
          </a:p>
        </p:txBody>
      </p:sp>
    </p:spTree>
    <p:extLst>
      <p:ext uri="{BB962C8B-B14F-4D97-AF65-F5344CB8AC3E}">
        <p14:creationId xmlns:p14="http://schemas.microsoft.com/office/powerpoint/2010/main" val="2710037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6" descr="http://images.sciencedaily.com/2009/05/090508135020-lar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917192"/>
            <a:ext cx="6248399" cy="4686300"/>
          </a:xfrm>
          <a:prstGeom prst="rect">
            <a:avLst/>
          </a:prstGeom>
          <a:noFill/>
          <a:extLst>
            <a:ext uri="{909E8E84-426E-40dd-AFC4-6F175D3DCCD1}">
              <a14:hiddenFill xmlns:a14="http://schemas.microsoft.com/office/drawing/2010/main" xmlns="">
                <a:solidFill>
                  <a:srgbClr val="FFFFFF"/>
                </a:solidFill>
              </a14:hiddenFill>
            </a:ext>
          </a:extLst>
        </p:spPr>
      </p:pic>
      <p:sp>
        <p:nvSpPr>
          <p:cNvPr id="25602" name="Rectangle 4"/>
          <p:cNvSpPr>
            <a:spLocks noChangeArrowheads="1"/>
          </p:cNvSpPr>
          <p:nvPr/>
        </p:nvSpPr>
        <p:spPr bwMode="auto">
          <a:xfrm>
            <a:off x="685800" y="1125538"/>
            <a:ext cx="7772400" cy="4665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l">
              <a:lnSpc>
                <a:spcPct val="140000"/>
              </a:lnSpc>
              <a:spcBef>
                <a:spcPct val="20000"/>
              </a:spcBef>
            </a:pPr>
            <a:r>
              <a:rPr lang="nl-NL" sz="2200" dirty="0" err="1" smtClean="0">
                <a:solidFill>
                  <a:srgbClr val="000000"/>
                </a:solidFill>
              </a:rPr>
              <a:t>Kansfunctie</a:t>
            </a:r>
            <a:endParaRPr lang="nl-NL" sz="2200" dirty="0" smtClean="0">
              <a:solidFill>
                <a:srgbClr val="000000"/>
              </a:solidFill>
            </a:endParaRPr>
          </a:p>
          <a:p>
            <a:pPr algn="l">
              <a:lnSpc>
                <a:spcPct val="140000"/>
              </a:lnSpc>
              <a:spcBef>
                <a:spcPct val="20000"/>
              </a:spcBef>
            </a:pPr>
            <a:endParaRPr lang="nl-NL" sz="2200" dirty="0" smtClean="0">
              <a:solidFill>
                <a:srgbClr val="000000"/>
              </a:solidFill>
            </a:endParaRPr>
          </a:p>
          <a:p>
            <a:pPr marL="342900" indent="-342900" algn="l">
              <a:lnSpc>
                <a:spcPct val="140000"/>
              </a:lnSpc>
              <a:spcBef>
                <a:spcPct val="20000"/>
              </a:spcBef>
              <a:buFontTx/>
              <a:buChar char="•"/>
            </a:pPr>
            <a:endParaRPr lang="nl-NL" sz="2200" dirty="0">
              <a:solidFill>
                <a:srgbClr val="000000"/>
              </a:solidFill>
            </a:endParaRPr>
          </a:p>
        </p:txBody>
      </p:sp>
      <p:sp>
        <p:nvSpPr>
          <p:cNvPr id="25603" name="Rectangle 5"/>
          <p:cNvSpPr>
            <a:spLocks noChangeArrowheads="1"/>
          </p:cNvSpPr>
          <p:nvPr/>
        </p:nvSpPr>
        <p:spPr bwMode="auto">
          <a:xfrm>
            <a:off x="568325" y="71438"/>
            <a:ext cx="8029575"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l"/>
            <a:r>
              <a:rPr lang="en-GB" dirty="0" err="1" smtClean="0">
                <a:solidFill>
                  <a:srgbClr val="000000"/>
                </a:solidFill>
              </a:rPr>
              <a:t>Kwantummechanica</a:t>
            </a:r>
            <a:r>
              <a:rPr lang="en-GB" dirty="0" smtClean="0">
                <a:solidFill>
                  <a:srgbClr val="000000"/>
                </a:solidFill>
              </a:rPr>
              <a:t>: </a:t>
            </a:r>
            <a:r>
              <a:rPr lang="en-GB" dirty="0" err="1" smtClean="0">
                <a:solidFill>
                  <a:srgbClr val="000000"/>
                </a:solidFill>
              </a:rPr>
              <a:t>bizar</a:t>
            </a:r>
            <a:endParaRPr lang="en-GB" dirty="0">
              <a:solidFill>
                <a:srgbClr val="000000"/>
              </a:solidFill>
            </a:endParaRPr>
          </a:p>
        </p:txBody>
      </p:sp>
      <p:sp>
        <p:nvSpPr>
          <p:cNvPr id="25604" name="Line 6"/>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xmlns="">
                <a:noFill/>
              </a14:hiddenFill>
            </a:ext>
          </a:extLst>
        </p:spPr>
        <p:txBody>
          <a:bodyPr wrap="none" anchor="ctr"/>
          <a:lstStyle/>
          <a:p>
            <a:endParaRPr lang="en-GB">
              <a:solidFill>
                <a:srgbClr val="000000"/>
              </a:solidFill>
            </a:endParaRPr>
          </a:p>
        </p:txBody>
      </p:sp>
    </p:spTree>
    <p:extLst>
      <p:ext uri="{BB962C8B-B14F-4D97-AF65-F5344CB8AC3E}">
        <p14:creationId xmlns:p14="http://schemas.microsoft.com/office/powerpoint/2010/main" val="35197370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4004094" y="5235624"/>
            <a:ext cx="5139906" cy="3810000"/>
          </a:xfrm>
          <a:prstGeom prst="rect">
            <a:avLst/>
          </a:prstGeom>
        </p:spPr>
      </p:pic>
      <p:sp>
        <p:nvSpPr>
          <p:cNvPr id="16386" name="Line 4"/>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xmlns="">
                <a:noFill/>
              </a14:hiddenFill>
            </a:ext>
          </a:extLst>
        </p:spPr>
        <p:txBody>
          <a:bodyPr wrap="none" anchor="ctr"/>
          <a:lstStyle/>
          <a:p>
            <a:endParaRPr lang="en-GB"/>
          </a:p>
        </p:txBody>
      </p:sp>
      <p:sp>
        <p:nvSpPr>
          <p:cNvPr id="118789" name="Rectangle 5"/>
          <p:cNvSpPr>
            <a:spLocks noChangeArrowheads="1"/>
          </p:cNvSpPr>
          <p:nvPr/>
        </p:nvSpPr>
        <p:spPr bwMode="auto">
          <a:xfrm>
            <a:off x="657225" y="981075"/>
            <a:ext cx="7772400" cy="5876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419100" indent="-419100" algn="l">
              <a:lnSpc>
                <a:spcPct val="140000"/>
              </a:lnSpc>
              <a:spcBef>
                <a:spcPct val="20000"/>
              </a:spcBef>
            </a:pPr>
            <a:r>
              <a:rPr lang="nl-NL" sz="2200" dirty="0" smtClean="0"/>
              <a:t>Toepassingen Kwantummechanica</a:t>
            </a:r>
            <a:endParaRPr lang="nl-NL" sz="2200" dirty="0"/>
          </a:p>
          <a:p>
            <a:pPr marL="419100" indent="-419100" algn="l">
              <a:lnSpc>
                <a:spcPct val="140000"/>
              </a:lnSpc>
              <a:spcBef>
                <a:spcPct val="20000"/>
              </a:spcBef>
            </a:pPr>
            <a:endParaRPr lang="nl-NL" sz="800" dirty="0" smtClean="0"/>
          </a:p>
          <a:p>
            <a:pPr marL="838200" lvl="1" indent="-381000" algn="l">
              <a:spcBef>
                <a:spcPct val="20000"/>
              </a:spcBef>
              <a:buFontTx/>
              <a:buChar char="•"/>
            </a:pPr>
            <a:r>
              <a:rPr lang="nl-NL" sz="2000" dirty="0" smtClean="0"/>
              <a:t>Werking lasers</a:t>
            </a:r>
          </a:p>
          <a:p>
            <a:pPr marL="838200" lvl="1" indent="-381000" algn="l">
              <a:spcBef>
                <a:spcPct val="20000"/>
              </a:spcBef>
              <a:buFontTx/>
              <a:buChar char="•"/>
            </a:pPr>
            <a:r>
              <a:rPr lang="nl-NL" sz="2000" dirty="0" smtClean="0"/>
              <a:t>Eigenschappen metalen</a:t>
            </a:r>
          </a:p>
          <a:p>
            <a:pPr marL="838200" lvl="1" indent="-381000" algn="l">
              <a:spcBef>
                <a:spcPct val="20000"/>
              </a:spcBef>
              <a:buFontTx/>
              <a:buChar char="•"/>
            </a:pPr>
            <a:r>
              <a:rPr lang="nl-NL" sz="2000" dirty="0" smtClean="0"/>
              <a:t>Werking </a:t>
            </a:r>
            <a:r>
              <a:rPr lang="nl-NL" sz="2000" dirty="0" smtClean="0">
                <a:solidFill>
                  <a:schemeClr val="tx2"/>
                </a:solidFill>
              </a:rPr>
              <a:t>thermokoppel</a:t>
            </a:r>
            <a:endParaRPr lang="nl-NL" sz="2000" dirty="0" smtClean="0"/>
          </a:p>
          <a:p>
            <a:pPr marL="838200" lvl="1" indent="-381000" algn="l">
              <a:spcBef>
                <a:spcPct val="20000"/>
              </a:spcBef>
              <a:buFontTx/>
              <a:buChar char="•"/>
            </a:pPr>
            <a:r>
              <a:rPr lang="nl-NL" sz="2000" dirty="0" smtClean="0"/>
              <a:t>Eigenschappen halfgeleiders</a:t>
            </a:r>
          </a:p>
          <a:p>
            <a:pPr marL="838200" lvl="1" indent="-381000" algn="l">
              <a:spcBef>
                <a:spcPct val="20000"/>
              </a:spcBef>
              <a:buFontTx/>
              <a:buChar char="•"/>
            </a:pPr>
            <a:r>
              <a:rPr lang="nl-NL" sz="2000" dirty="0" smtClean="0"/>
              <a:t>Werking diodes, </a:t>
            </a:r>
            <a:r>
              <a:rPr lang="nl-NL" sz="2000" dirty="0" err="1" smtClean="0"/>
              <a:t>LEDs</a:t>
            </a:r>
            <a:r>
              <a:rPr lang="nl-NL" sz="2000" dirty="0" smtClean="0"/>
              <a:t>, fotodiodes, zonnecellen, transistors</a:t>
            </a:r>
          </a:p>
        </p:txBody>
      </p:sp>
      <p:sp>
        <p:nvSpPr>
          <p:cNvPr id="16388" name="Rectangle 6"/>
          <p:cNvSpPr>
            <a:spLocks noChangeArrowheads="1"/>
          </p:cNvSpPr>
          <p:nvPr/>
        </p:nvSpPr>
        <p:spPr bwMode="auto">
          <a:xfrm>
            <a:off x="539750" y="98425"/>
            <a:ext cx="8029575"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l"/>
            <a:r>
              <a:rPr lang="nl-NL" dirty="0" err="1" smtClean="0"/>
              <a:t>Vastestoffysica</a:t>
            </a:r>
            <a:r>
              <a:rPr lang="nl-NL" dirty="0" smtClean="0">
                <a:solidFill>
                  <a:schemeClr val="tx2"/>
                </a:solidFill>
              </a:rPr>
              <a:t>:</a:t>
            </a:r>
            <a:endParaRPr lang="nl-NL" dirty="0">
              <a:solidFill>
                <a:schemeClr val="tx2"/>
              </a:solidFill>
            </a:endParaRPr>
          </a:p>
        </p:txBody>
      </p:sp>
      <p:sp>
        <p:nvSpPr>
          <p:cNvPr id="9" name="Rectangle 8"/>
          <p:cNvSpPr/>
          <p:nvPr/>
        </p:nvSpPr>
        <p:spPr>
          <a:xfrm>
            <a:off x="5004048" y="6669360"/>
            <a:ext cx="3886200" cy="338554"/>
          </a:xfrm>
          <a:prstGeom prst="rect">
            <a:avLst/>
          </a:prstGeom>
        </p:spPr>
        <p:txBody>
          <a:bodyPr wrap="square">
            <a:spAutoFit/>
          </a:bodyPr>
          <a:lstStyle/>
          <a:p>
            <a:r>
              <a:rPr lang="nl-NL" sz="800" dirty="0">
                <a:hlinkClick r:id="rId3"/>
              </a:rPr>
              <a:t>http://</a:t>
            </a:r>
            <a:r>
              <a:rPr lang="nl-NL" sz="800" dirty="0" smtClean="0">
                <a:hlinkClick r:id="rId3"/>
              </a:rPr>
              <a:t>www.phys.canterbury.ac.nz/research/nano/clusters.shtml</a:t>
            </a:r>
            <a:endParaRPr lang="nl-NL" sz="800" dirty="0" smtClean="0"/>
          </a:p>
          <a:p>
            <a:endParaRPr lang="nl-NL" sz="800" dirty="0"/>
          </a:p>
        </p:txBody>
      </p:sp>
    </p:spTree>
    <p:extLst>
      <p:ext uri="{BB962C8B-B14F-4D97-AF65-F5344CB8AC3E}">
        <p14:creationId xmlns:p14="http://schemas.microsoft.com/office/powerpoint/2010/main" val="5091206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6418" name="Picture 2" descr="http://hyperphysics.phy-astr.gsu.edu/hbase/quantum/imgqua/hoscom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505" y="3809550"/>
            <a:ext cx="4674543" cy="3183996"/>
          </a:xfrm>
          <a:prstGeom prst="rect">
            <a:avLst/>
          </a:prstGeom>
          <a:noFill/>
          <a:extLst>
            <a:ext uri="{909E8E84-426E-40DD-AFC4-6F175D3DCCD1}">
              <a14:hiddenFill xmlns:a14="http://schemas.microsoft.com/office/drawing/2010/main">
                <a:solidFill>
                  <a:srgbClr val="FFFFFF"/>
                </a:solidFill>
              </a14:hiddenFill>
            </a:ext>
          </a:extLst>
        </p:spPr>
      </p:pic>
      <p:sp>
        <p:nvSpPr>
          <p:cNvPr id="5" name="Line 4"/>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GB">
              <a:solidFill>
                <a:srgbClr val="000000"/>
              </a:solidFill>
            </a:endParaRPr>
          </a:p>
        </p:txBody>
      </p:sp>
      <p:sp>
        <p:nvSpPr>
          <p:cNvPr id="6" name="Rectangle 6"/>
          <p:cNvSpPr>
            <a:spLocks noChangeArrowheads="1"/>
          </p:cNvSpPr>
          <p:nvPr/>
        </p:nvSpPr>
        <p:spPr bwMode="auto">
          <a:xfrm>
            <a:off x="539750" y="98425"/>
            <a:ext cx="8029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a:r>
              <a:rPr lang="nl-NL" dirty="0" smtClean="0">
                <a:solidFill>
                  <a:srgbClr val="000000"/>
                </a:solidFill>
              </a:rPr>
              <a:t>Golffunctie </a:t>
            </a:r>
            <a:r>
              <a:rPr lang="nl-NL" smtClean="0">
                <a:solidFill>
                  <a:srgbClr val="000000"/>
                </a:solidFill>
              </a:rPr>
              <a:t>en kansdichtheid</a:t>
            </a:r>
          </a:p>
        </p:txBody>
      </p:sp>
      <p:pic>
        <p:nvPicPr>
          <p:cNvPr id="9"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b="7983"/>
          <a:stretch/>
        </p:blipFill>
        <p:spPr bwMode="auto">
          <a:xfrm>
            <a:off x="827584" y="836712"/>
            <a:ext cx="2774950" cy="2632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b="5665"/>
          <a:stretch/>
        </p:blipFill>
        <p:spPr bwMode="auto">
          <a:xfrm>
            <a:off x="5591158" y="836712"/>
            <a:ext cx="2782458" cy="2697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08784" y="3869432"/>
            <a:ext cx="2779640" cy="3026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bwMode="auto">
          <a:xfrm>
            <a:off x="5497945" y="6751782"/>
            <a:ext cx="3048000" cy="38100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800" b="1" i="0" u="none" strike="noStrike" cap="none" normalizeH="0" baseline="0" smtClean="0">
              <a:ln>
                <a:noFill/>
              </a:ln>
              <a:solidFill>
                <a:schemeClr val="tx1"/>
              </a:solidFill>
              <a:effectLst/>
              <a:latin typeface="Arial" charset="0"/>
            </a:endParaRPr>
          </a:p>
        </p:txBody>
      </p:sp>
      <p:pic>
        <p:nvPicPr>
          <p:cNvPr id="11" name="Picture 10"/>
          <p:cNvPicPr>
            <a:picLocks noChangeAspect="1"/>
          </p:cNvPicPr>
          <p:nvPr/>
        </p:nvPicPr>
        <p:blipFill>
          <a:blip r:embed="rId7"/>
          <a:stretch>
            <a:fillRect/>
          </a:stretch>
        </p:blipFill>
        <p:spPr>
          <a:xfrm>
            <a:off x="9144000" y="3505200"/>
            <a:ext cx="2641600" cy="939800"/>
          </a:xfrm>
          <a:prstGeom prst="rect">
            <a:avLst/>
          </a:prstGeom>
        </p:spPr>
      </p:pic>
      <p:sp>
        <p:nvSpPr>
          <p:cNvPr id="2" name="Rectangle 1"/>
          <p:cNvSpPr/>
          <p:nvPr/>
        </p:nvSpPr>
        <p:spPr>
          <a:xfrm>
            <a:off x="3267236" y="1450158"/>
            <a:ext cx="2158926" cy="701731"/>
          </a:xfrm>
          <a:prstGeom prst="rect">
            <a:avLst/>
          </a:prstGeom>
        </p:spPr>
        <p:txBody>
          <a:bodyPr wrap="square">
            <a:spAutoFit/>
          </a:bodyPr>
          <a:lstStyle/>
          <a:p>
            <a:pPr lvl="1">
              <a:spcBef>
                <a:spcPct val="20000"/>
              </a:spcBef>
            </a:pPr>
            <a:r>
              <a:rPr lang="nl-NL" sz="1800" dirty="0">
                <a:solidFill>
                  <a:schemeClr val="accent2">
                    <a:lumMod val="50000"/>
                  </a:schemeClr>
                </a:solidFill>
              </a:rPr>
              <a:t>(on)eindig </a:t>
            </a:r>
            <a:endParaRPr lang="nl-NL" sz="1800" dirty="0" smtClean="0">
              <a:solidFill>
                <a:schemeClr val="accent2">
                  <a:lumMod val="50000"/>
                </a:schemeClr>
              </a:solidFill>
            </a:endParaRPr>
          </a:p>
          <a:p>
            <a:pPr lvl="1">
              <a:spcBef>
                <a:spcPct val="20000"/>
              </a:spcBef>
            </a:pPr>
            <a:r>
              <a:rPr lang="nl-NL" sz="1800" dirty="0" smtClean="0">
                <a:solidFill>
                  <a:schemeClr val="accent2">
                    <a:lumMod val="50000"/>
                  </a:schemeClr>
                </a:solidFill>
              </a:rPr>
              <a:t>diepe put?</a:t>
            </a:r>
            <a:endParaRPr lang="nl-NL" sz="1800" dirty="0">
              <a:solidFill>
                <a:schemeClr val="accent2">
                  <a:lumMod val="50000"/>
                </a:schemeClr>
              </a:solidFill>
            </a:endParaRPr>
          </a:p>
        </p:txBody>
      </p:sp>
      <p:sp>
        <p:nvSpPr>
          <p:cNvPr id="3" name="Rechthoek 2"/>
          <p:cNvSpPr/>
          <p:nvPr/>
        </p:nvSpPr>
        <p:spPr>
          <a:xfrm>
            <a:off x="845840" y="3501008"/>
            <a:ext cx="7326560" cy="415498"/>
          </a:xfrm>
          <a:prstGeom prst="rect">
            <a:avLst/>
          </a:prstGeom>
        </p:spPr>
        <p:txBody>
          <a:bodyPr wrap="square">
            <a:spAutoFit/>
          </a:bodyPr>
          <a:lstStyle/>
          <a:p>
            <a:r>
              <a:rPr lang="nl-NL" sz="1050" dirty="0">
                <a:hlinkClick r:id="rId8"/>
              </a:rPr>
              <a:t>https://</a:t>
            </a:r>
            <a:r>
              <a:rPr lang="nl-NL" sz="1050" dirty="0" smtClean="0">
                <a:hlinkClick r:id="rId8"/>
              </a:rPr>
              <a:t>www.st-andrews.ac.uk/physics/quvis/simulations_html5/sims/finite-infinite-well/finite-infinite-well.html</a:t>
            </a:r>
            <a:endParaRPr lang="nl-NL" sz="1050" dirty="0" smtClean="0"/>
          </a:p>
          <a:p>
            <a:endParaRPr lang="nl-NL" sz="1050" dirty="0"/>
          </a:p>
        </p:txBody>
      </p:sp>
    </p:spTree>
    <p:extLst>
      <p:ext uri="{BB962C8B-B14F-4D97-AF65-F5344CB8AC3E}">
        <p14:creationId xmlns:p14="http://schemas.microsoft.com/office/powerpoint/2010/main" val="2930485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6418"/>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25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1498600" y="0"/>
            <a:ext cx="5664200" cy="7041187"/>
          </a:xfrm>
          <a:prstGeom prst="rect">
            <a:avLst/>
          </a:prstGeom>
        </p:spPr>
      </p:pic>
      <p:sp>
        <p:nvSpPr>
          <p:cNvPr id="11" name="Rectangle 10"/>
          <p:cNvSpPr/>
          <p:nvPr/>
        </p:nvSpPr>
        <p:spPr>
          <a:xfrm>
            <a:off x="2286000" y="6595646"/>
            <a:ext cx="4572000" cy="338554"/>
          </a:xfrm>
          <a:prstGeom prst="rect">
            <a:avLst/>
          </a:prstGeom>
        </p:spPr>
        <p:txBody>
          <a:bodyPr>
            <a:spAutoFit/>
          </a:bodyPr>
          <a:lstStyle/>
          <a:p>
            <a:r>
              <a:rPr lang="en-US" sz="800" dirty="0" smtClean="0">
                <a:solidFill>
                  <a:srgbClr val="000000"/>
                </a:solidFill>
                <a:hlinkClick r:id="rId4"/>
              </a:rPr>
              <a:t>http://173.230.153.248/gag/399767</a:t>
            </a:r>
            <a:endParaRPr lang="en-US" sz="800" dirty="0" smtClean="0">
              <a:solidFill>
                <a:srgbClr val="000000"/>
              </a:solidFill>
            </a:endParaRPr>
          </a:p>
          <a:p>
            <a:endParaRPr lang="en-US" sz="800" dirty="0">
              <a:solidFill>
                <a:srgbClr val="000000"/>
              </a:solidFill>
            </a:endParaRPr>
          </a:p>
        </p:txBody>
      </p:sp>
    </p:spTree>
    <p:extLst>
      <p:ext uri="{BB962C8B-B14F-4D97-AF65-F5344CB8AC3E}">
        <p14:creationId xmlns:p14="http://schemas.microsoft.com/office/powerpoint/2010/main" val="42702458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684213" y="828675"/>
            <a:ext cx="8278812" cy="5876925"/>
          </a:xfrm>
          <a:prstGeom prst="rect">
            <a:avLst/>
          </a:prstGeom>
          <a:noFill/>
          <a:ln w="9525">
            <a:noFill/>
            <a:miter lim="800000"/>
            <a:headEnd/>
            <a:tailEnd/>
          </a:ln>
        </p:spPr>
        <p:txBody>
          <a:bodyPr>
            <a:prstTxWarp prst="textNoShape">
              <a:avLst/>
            </a:prstTxWarp>
          </a:bodyPr>
          <a:lstStyle/>
          <a:p>
            <a:pPr algn="l"/>
            <a:r>
              <a:rPr lang="nl-NL" sz="2000" dirty="0" smtClean="0"/>
              <a:t>Waarom plakt het </a:t>
            </a:r>
            <a:r>
              <a:rPr lang="nl-NL" sz="2000" dirty="0" err="1" smtClean="0"/>
              <a:t>e</a:t>
            </a:r>
            <a:r>
              <a:rPr lang="nl-NL" sz="2000" baseline="30000" dirty="0" smtClean="0"/>
              <a:t>-</a:t>
            </a:r>
            <a:r>
              <a:rPr lang="nl-NL" sz="2000" dirty="0" smtClean="0"/>
              <a:t> in een </a:t>
            </a:r>
            <a:r>
              <a:rPr lang="nl-NL" sz="2000" dirty="0" err="1" smtClean="0"/>
              <a:t>H-atoom</a:t>
            </a:r>
            <a:r>
              <a:rPr lang="nl-NL" sz="2000" dirty="0" smtClean="0"/>
              <a:t> niet aan de positieve kern?</a:t>
            </a:r>
          </a:p>
          <a:p>
            <a:pPr algn="l"/>
            <a:endParaRPr lang="nl-NL" sz="2000" dirty="0"/>
          </a:p>
          <a:p>
            <a:pPr algn="l"/>
            <a:endParaRPr lang="nl-NL" sz="2000" dirty="0"/>
          </a:p>
          <a:p>
            <a:pPr algn="l"/>
            <a:r>
              <a:rPr lang="nl-NL" sz="2000" dirty="0"/>
              <a:t>a) </a:t>
            </a:r>
            <a:r>
              <a:rPr lang="nl-NL" sz="2000" dirty="0" smtClean="0"/>
              <a:t>  Vanwege het </a:t>
            </a:r>
            <a:r>
              <a:rPr lang="nl-NL" sz="2000" dirty="0" err="1" smtClean="0"/>
              <a:t>uitsluitingsprincipe</a:t>
            </a:r>
            <a:r>
              <a:rPr lang="nl-NL" sz="2000" dirty="0" smtClean="0"/>
              <a:t> van </a:t>
            </a:r>
            <a:r>
              <a:rPr lang="nl-NL" sz="2000" dirty="0" err="1" smtClean="0"/>
              <a:t>Pauli</a:t>
            </a:r>
            <a:r>
              <a:rPr lang="nl-NL" sz="2000" dirty="0" smtClean="0"/>
              <a:t>.</a:t>
            </a:r>
          </a:p>
          <a:p>
            <a:pPr algn="l"/>
            <a:endParaRPr lang="nl-NL" sz="2000" dirty="0" smtClean="0"/>
          </a:p>
          <a:p>
            <a:pPr marL="457200" indent="-457200" algn="l">
              <a:buAutoNum type="alphaLcParenR" startAt="2"/>
            </a:pPr>
            <a:r>
              <a:rPr lang="nl-NL" sz="2000" dirty="0" smtClean="0"/>
              <a:t>Vanwege de onzekerheidsrelatie van </a:t>
            </a:r>
            <a:r>
              <a:rPr lang="nl-NL" sz="2000" dirty="0" err="1" smtClean="0"/>
              <a:t>Heisenberg</a:t>
            </a:r>
            <a:r>
              <a:rPr lang="nl-NL" sz="2000" dirty="0" smtClean="0"/>
              <a:t>.</a:t>
            </a:r>
          </a:p>
          <a:p>
            <a:pPr marL="457200" indent="-457200" algn="l">
              <a:buAutoNum type="alphaLcParenR" startAt="2"/>
            </a:pPr>
            <a:endParaRPr lang="nl-NL" sz="2000" dirty="0" smtClean="0"/>
          </a:p>
          <a:p>
            <a:pPr marL="457200" indent="-457200" algn="l">
              <a:buAutoNum type="alphaLcParenR" startAt="3"/>
            </a:pPr>
            <a:r>
              <a:rPr lang="nl-NL" sz="2000" dirty="0" smtClean="0"/>
              <a:t>De kinetische energie van het elektron is te laag.</a:t>
            </a:r>
          </a:p>
          <a:p>
            <a:pPr marL="457200" indent="-457200" algn="l">
              <a:buAutoNum type="alphaLcParenR" startAt="3"/>
            </a:pPr>
            <a:endParaRPr lang="nl-NL" sz="2000" dirty="0" smtClean="0"/>
          </a:p>
          <a:p>
            <a:pPr marL="457200" indent="-457200" algn="l">
              <a:buAutoNum type="alphaLcParenR" startAt="3"/>
            </a:pPr>
            <a:r>
              <a:rPr lang="nl-NL" sz="2000" dirty="0" smtClean="0"/>
              <a:t>Zowel a als </a:t>
            </a:r>
            <a:r>
              <a:rPr lang="nl-NL" sz="2000" dirty="0" err="1" smtClean="0"/>
              <a:t>b</a:t>
            </a:r>
            <a:r>
              <a:rPr lang="nl-NL" sz="2000" dirty="0" smtClean="0"/>
              <a:t>.</a:t>
            </a:r>
          </a:p>
          <a:p>
            <a:pPr marL="457200" indent="-457200" algn="l"/>
            <a:endParaRPr lang="nl-NL" sz="2000" dirty="0" smtClean="0"/>
          </a:p>
        </p:txBody>
      </p:sp>
      <p:sp>
        <p:nvSpPr>
          <p:cNvPr id="20483"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pPr algn="l"/>
            <a:r>
              <a:rPr lang="nl-NL" sz="2500" dirty="0">
                <a:solidFill>
                  <a:schemeClr val="tx2"/>
                </a:solidFill>
              </a:rPr>
              <a:t>Quiz</a:t>
            </a:r>
          </a:p>
        </p:txBody>
      </p:sp>
      <p:sp>
        <p:nvSpPr>
          <p:cNvPr id="20484"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en-US"/>
          </a:p>
        </p:txBody>
      </p:sp>
      <p:sp>
        <p:nvSpPr>
          <p:cNvPr id="18443" name="Rectangle 10"/>
          <p:cNvSpPr>
            <a:spLocks noChangeArrowheads="1"/>
          </p:cNvSpPr>
          <p:nvPr/>
        </p:nvSpPr>
        <p:spPr bwMode="auto">
          <a:xfrm>
            <a:off x="152400" y="2286000"/>
            <a:ext cx="8747125" cy="479425"/>
          </a:xfrm>
          <a:prstGeom prst="rect">
            <a:avLst/>
          </a:prstGeom>
          <a:noFill/>
          <a:ln w="38100">
            <a:solidFill>
              <a:srgbClr val="00FF00"/>
            </a:solidFill>
            <a:miter lim="800000"/>
            <a:headEnd/>
            <a:tailEnd/>
          </a:ln>
        </p:spPr>
        <p:txBody>
          <a:bodyPr wrap="none" anchor="ctr">
            <a:prstTxWarp prst="textNoShape">
              <a:avLst/>
            </a:prstTxWarp>
          </a:bodyPr>
          <a:lstStyle/>
          <a:p>
            <a:endParaRPr lang="nl-NL"/>
          </a:p>
        </p:txBody>
      </p:sp>
      <p:sp>
        <p:nvSpPr>
          <p:cNvPr id="6" name="Rectangle 2"/>
          <p:cNvSpPr>
            <a:spLocks noChangeArrowheads="1"/>
          </p:cNvSpPr>
          <p:nvPr/>
        </p:nvSpPr>
        <p:spPr bwMode="auto">
          <a:xfrm>
            <a:off x="179512" y="6095256"/>
            <a:ext cx="5965825"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l"/>
            <a:r>
              <a:rPr lang="nl-NL" sz="1400" dirty="0" err="1"/>
              <a:t>Phet</a:t>
            </a:r>
            <a:r>
              <a:rPr lang="nl-NL" sz="1400" dirty="0"/>
              <a:t> applet </a:t>
            </a:r>
            <a:r>
              <a:rPr lang="nl-NL" sz="1400" dirty="0" err="1"/>
              <a:t>radiating</a:t>
            </a:r>
            <a:r>
              <a:rPr lang="nl-NL" sz="1400" dirty="0"/>
              <a:t> charge:</a:t>
            </a:r>
            <a:endParaRPr lang="en-GB" sz="1400" dirty="0"/>
          </a:p>
          <a:p>
            <a:pPr algn="l"/>
            <a:r>
              <a:rPr lang="en-GB" sz="1400" dirty="0">
                <a:hlinkClick r:id="rId2"/>
              </a:rPr>
              <a:t>http://phet.colorado.edu/en/simulation/radiating-charge</a:t>
            </a:r>
            <a:endParaRPr lang="en-GB"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685800" y="981075"/>
            <a:ext cx="8278812" cy="5876925"/>
          </a:xfrm>
          <a:prstGeom prst="rect">
            <a:avLst/>
          </a:prstGeom>
          <a:noFill/>
          <a:ln w="9525">
            <a:noFill/>
            <a:miter lim="800000"/>
            <a:headEnd/>
            <a:tailEnd/>
          </a:ln>
        </p:spPr>
        <p:txBody>
          <a:bodyPr>
            <a:prstTxWarp prst="textNoShape">
              <a:avLst/>
            </a:prstTxWarp>
          </a:bodyPr>
          <a:lstStyle/>
          <a:p>
            <a:pPr algn="l"/>
            <a:r>
              <a:rPr lang="nl-NL" sz="2000" dirty="0" smtClean="0"/>
              <a:t>Standaarddeviaties in </a:t>
            </a:r>
            <a:r>
              <a:rPr lang="nl-NL" sz="2000" b="1" i="1" dirty="0" err="1" smtClean="0"/>
              <a:t>x</a:t>
            </a:r>
            <a:r>
              <a:rPr lang="nl-NL" sz="2000" dirty="0" smtClean="0"/>
              <a:t> en </a:t>
            </a:r>
            <a:r>
              <a:rPr lang="nl-NL" sz="2000" b="1" i="1" dirty="0" err="1" smtClean="0"/>
              <a:t>p</a:t>
            </a:r>
            <a:r>
              <a:rPr lang="nl-NL" sz="2000" baseline="-25000" dirty="0" err="1" smtClean="0"/>
              <a:t>x</a:t>
            </a:r>
            <a:r>
              <a:rPr lang="nl-NL" sz="2000" dirty="0" smtClean="0"/>
              <a:t>:</a:t>
            </a:r>
          </a:p>
        </p:txBody>
      </p:sp>
      <p:sp>
        <p:nvSpPr>
          <p:cNvPr id="20483"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pPr marL="457200" indent="-457200" algn="l"/>
            <a:r>
              <a:rPr lang="nl-NL" dirty="0" smtClean="0"/>
              <a:t>Onzekerheidsrelatie van </a:t>
            </a:r>
            <a:r>
              <a:rPr lang="nl-NL" dirty="0" err="1" smtClean="0"/>
              <a:t>Heisenberg</a:t>
            </a:r>
            <a:r>
              <a:rPr lang="nl-NL" dirty="0" smtClean="0"/>
              <a:t>.</a:t>
            </a:r>
          </a:p>
        </p:txBody>
      </p:sp>
      <p:sp>
        <p:nvSpPr>
          <p:cNvPr id="20484"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en-US"/>
          </a:p>
        </p:txBody>
      </p:sp>
      <p:grpSp>
        <p:nvGrpSpPr>
          <p:cNvPr id="6" name="Group 12"/>
          <p:cNvGrpSpPr>
            <a:grpSpLocks/>
          </p:cNvGrpSpPr>
          <p:nvPr/>
        </p:nvGrpSpPr>
        <p:grpSpPr bwMode="auto">
          <a:xfrm>
            <a:off x="6318448" y="866800"/>
            <a:ext cx="2286000" cy="762000"/>
            <a:chOff x="1741" y="1412"/>
            <a:chExt cx="2016" cy="640"/>
          </a:xfrm>
        </p:grpSpPr>
        <p:pic>
          <p:nvPicPr>
            <p:cNvPr id="7" name="Picture 9" descr="2008-09-09_113040"/>
            <p:cNvPicPr>
              <a:picLocks noChangeAspect="1" noChangeArrowheads="1"/>
            </p:cNvPicPr>
            <p:nvPr/>
          </p:nvPicPr>
          <p:blipFill>
            <a:blip r:embed="rId4">
              <a:extLst>
                <a:ext uri="{28A0092B-C50C-407E-A947-70E740481C1C}">
                  <a14:useLocalDpi xmlns:a14="http://schemas.microsoft.com/office/drawing/2010/main" val="0"/>
                </a:ext>
              </a:extLst>
            </a:blip>
            <a:srcRect r="5721"/>
            <a:stretch>
              <a:fillRect/>
            </a:stretch>
          </p:blipFill>
          <p:spPr bwMode="auto">
            <a:xfrm>
              <a:off x="1741" y="1412"/>
              <a:ext cx="1846" cy="640"/>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11"/>
            <p:cNvPicPr>
              <a:picLocks noChangeAspect="1" noChangeArrowheads="1"/>
            </p:cNvPicPr>
            <p:nvPr/>
          </p:nvPicPr>
          <p:blipFill>
            <a:blip r:embed="rId5">
              <a:extLst>
                <a:ext uri="{28A0092B-C50C-407E-A947-70E740481C1C}">
                  <a14:useLocalDpi xmlns:a14="http://schemas.microsoft.com/office/drawing/2010/main" val="0"/>
                </a:ext>
              </a:extLst>
            </a:blip>
            <a:srcRect l="93039" t="26373" b="30769"/>
            <a:stretch>
              <a:fillRect/>
            </a:stretch>
          </p:blipFill>
          <p:spPr bwMode="auto">
            <a:xfrm>
              <a:off x="3584" y="1589"/>
              <a:ext cx="173" cy="23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pic>
        <p:nvPicPr>
          <p:cNvPr id="9" name="Picture 8"/>
          <p:cNvPicPr>
            <a:picLocks noChangeAspect="1"/>
          </p:cNvPicPr>
          <p:nvPr/>
        </p:nvPicPr>
        <p:blipFill>
          <a:blip r:embed="rId6"/>
          <a:stretch>
            <a:fillRect/>
          </a:stretch>
        </p:blipFill>
        <p:spPr>
          <a:xfrm>
            <a:off x="1032188" y="1791071"/>
            <a:ext cx="6636156" cy="2286001"/>
          </a:xfrm>
          <a:prstGeom prst="rect">
            <a:avLst/>
          </a:prstGeom>
        </p:spPr>
      </p:pic>
      <p:pic>
        <p:nvPicPr>
          <p:cNvPr id="10" name="Picture 9"/>
          <p:cNvPicPr>
            <a:picLocks noChangeAspect="1"/>
          </p:cNvPicPr>
          <p:nvPr/>
        </p:nvPicPr>
        <p:blipFill>
          <a:blip r:embed="rId7"/>
          <a:stretch>
            <a:fillRect/>
          </a:stretch>
        </p:blipFill>
        <p:spPr>
          <a:xfrm>
            <a:off x="9612560" y="4724400"/>
            <a:ext cx="5619750" cy="1976796"/>
          </a:xfrm>
          <a:prstGeom prst="rect">
            <a:avLst/>
          </a:prstGeom>
        </p:spPr>
      </p:pic>
      <p:graphicFrame>
        <p:nvGraphicFramePr>
          <p:cNvPr id="2" name="Object 1"/>
          <p:cNvGraphicFramePr>
            <a:graphicFrameLocks noChangeAspect="1"/>
          </p:cNvGraphicFramePr>
          <p:nvPr>
            <p:extLst>
              <p:ext uri="{D42A27DB-BD31-4B8C-83A1-F6EECF244321}">
                <p14:modId xmlns:p14="http://schemas.microsoft.com/office/powerpoint/2010/main" val="3095360559"/>
              </p:ext>
            </p:extLst>
          </p:nvPr>
        </p:nvGraphicFramePr>
        <p:xfrm>
          <a:off x="4333925" y="836712"/>
          <a:ext cx="1246187" cy="725488"/>
        </p:xfrm>
        <a:graphic>
          <a:graphicData uri="http://schemas.openxmlformats.org/presentationml/2006/ole">
            <mc:AlternateContent xmlns:mc="http://schemas.openxmlformats.org/markup-compatibility/2006">
              <mc:Choice xmlns:v="urn:schemas-microsoft-com:vml" Requires="v">
                <p:oleObj spid="_x0000_s252004" name="Equation" r:id="rId8" imgW="672840" imgH="393480" progId="Equation.3">
                  <p:embed/>
                </p:oleObj>
              </mc:Choice>
              <mc:Fallback>
                <p:oleObj name="Equation" r:id="rId8" imgW="672840" imgH="393480" progId="Equation.3">
                  <p:embed/>
                  <p:pic>
                    <p:nvPicPr>
                      <p:cNvPr id="0" name="Picture 7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33925" y="836712"/>
                        <a:ext cx="1246187" cy="72548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pic>
        <p:nvPicPr>
          <p:cNvPr id="251935" name="Picture 3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90548" y="4317826"/>
            <a:ext cx="5238750" cy="2495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50"/>
                                  </p:stCondLst>
                                  <p:childTnLst>
                                    <p:set>
                                      <p:cBhvr>
                                        <p:cTn id="9" dur="1" fill="hold">
                                          <p:stCondLst>
                                            <p:cond delay="0"/>
                                          </p:stCondLst>
                                        </p:cTn>
                                        <p:tgtEl>
                                          <p:spTgt spid="2519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9" descr="2008-09-16_1018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7527" y="5013176"/>
            <a:ext cx="4988889" cy="811212"/>
          </a:xfrm>
          <a:prstGeom prst="rect">
            <a:avLst/>
          </a:prstGeom>
          <a:noFill/>
          <a:extLst>
            <a:ext uri="{909E8E84-426E-40dd-AFC4-6F175D3DCCD1}">
              <a14:hiddenFill xmlns:a14="http://schemas.microsoft.com/office/drawing/2010/main" xmlns="">
                <a:solidFill>
                  <a:srgbClr val="FFFFFF"/>
                </a:solidFill>
              </a14:hiddenFill>
            </a:ext>
          </a:extLst>
        </p:spPr>
      </p:pic>
      <p:sp>
        <p:nvSpPr>
          <p:cNvPr id="25602" name="Rectangle 4"/>
          <p:cNvSpPr>
            <a:spLocks noChangeArrowheads="1"/>
          </p:cNvSpPr>
          <p:nvPr/>
        </p:nvSpPr>
        <p:spPr bwMode="auto">
          <a:xfrm>
            <a:off x="685800" y="1125538"/>
            <a:ext cx="7772400" cy="4665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838200" lvl="1" indent="-381000" algn="l">
              <a:spcBef>
                <a:spcPct val="20000"/>
              </a:spcBef>
              <a:buFontTx/>
              <a:buChar char="•"/>
            </a:pPr>
            <a:r>
              <a:rPr lang="nl-NL" sz="2000" dirty="0" smtClean="0">
                <a:solidFill>
                  <a:schemeClr val="accent2"/>
                </a:solidFill>
              </a:rPr>
              <a:t>Vrij deeltje</a:t>
            </a:r>
          </a:p>
          <a:p>
            <a:pPr marL="838200" lvl="1" indent="-381000" algn="l">
              <a:spcBef>
                <a:spcPct val="20000"/>
              </a:spcBef>
              <a:buFontTx/>
              <a:buChar char="•"/>
            </a:pPr>
            <a:endParaRPr lang="nl-NL" sz="2000" dirty="0" smtClean="0">
              <a:solidFill>
                <a:schemeClr val="accent2"/>
              </a:solidFill>
            </a:endParaRPr>
          </a:p>
          <a:p>
            <a:pPr marL="838200" lvl="1" indent="-381000" algn="l">
              <a:spcBef>
                <a:spcPct val="20000"/>
              </a:spcBef>
              <a:buFontTx/>
              <a:buChar char="•"/>
            </a:pPr>
            <a:endParaRPr lang="nl-NL" sz="2000" dirty="0" smtClean="0">
              <a:solidFill>
                <a:schemeClr val="accent2"/>
              </a:solidFill>
            </a:endParaRPr>
          </a:p>
          <a:p>
            <a:pPr marL="838200" lvl="1" indent="-381000" algn="l">
              <a:spcBef>
                <a:spcPct val="20000"/>
              </a:spcBef>
            </a:pPr>
            <a:endParaRPr lang="nl-NL" sz="2000" dirty="0" smtClean="0">
              <a:solidFill>
                <a:schemeClr val="accent2"/>
              </a:solidFill>
            </a:endParaRPr>
          </a:p>
          <a:p>
            <a:pPr marL="838200" lvl="1" indent="-381000" algn="l">
              <a:spcBef>
                <a:spcPct val="20000"/>
              </a:spcBef>
              <a:buFontTx/>
              <a:buChar char="•"/>
            </a:pPr>
            <a:endParaRPr lang="nl-NL" sz="2000" dirty="0" smtClean="0">
              <a:solidFill>
                <a:schemeClr val="accent2"/>
              </a:solidFill>
              <a:latin typeface="Wingdings"/>
              <a:ea typeface="Wingdings"/>
              <a:cs typeface="Wingdings"/>
            </a:endParaRPr>
          </a:p>
          <a:p>
            <a:pPr marL="838200" lvl="1" indent="-381000" algn="l">
              <a:spcBef>
                <a:spcPct val="20000"/>
              </a:spcBef>
              <a:buFontTx/>
              <a:buChar char="•"/>
            </a:pPr>
            <a:endParaRPr lang="nl-NL" sz="2000" dirty="0" smtClean="0">
              <a:solidFill>
                <a:schemeClr val="accent2"/>
              </a:solidFill>
              <a:latin typeface="Wingdings"/>
              <a:ea typeface="Wingdings"/>
              <a:cs typeface="Wingdings"/>
            </a:endParaRPr>
          </a:p>
          <a:p>
            <a:pPr marL="838200" lvl="1" indent="-381000" algn="l">
              <a:spcBef>
                <a:spcPct val="20000"/>
              </a:spcBef>
              <a:buFontTx/>
              <a:buChar char="•"/>
            </a:pPr>
            <a:endParaRPr lang="nl-NL" sz="2000" dirty="0" smtClean="0">
              <a:solidFill>
                <a:schemeClr val="accent2"/>
              </a:solidFill>
              <a:latin typeface="Wingdings"/>
              <a:ea typeface="Wingdings"/>
              <a:cs typeface="Wingdings"/>
            </a:endParaRPr>
          </a:p>
          <a:p>
            <a:pPr marL="838200" lvl="1" indent="-381000" algn="l">
              <a:spcBef>
                <a:spcPct val="20000"/>
              </a:spcBef>
              <a:buFontTx/>
              <a:buChar char="•"/>
            </a:pPr>
            <a:endParaRPr lang="nl-NL" sz="2000" dirty="0" smtClean="0">
              <a:solidFill>
                <a:schemeClr val="accent2"/>
              </a:solidFill>
              <a:latin typeface="Wingdings"/>
              <a:ea typeface="Wingdings"/>
              <a:cs typeface="Wingdings"/>
            </a:endParaRPr>
          </a:p>
          <a:p>
            <a:pPr marL="838200" lvl="1" indent="-381000" algn="l">
              <a:spcBef>
                <a:spcPct val="20000"/>
              </a:spcBef>
              <a:buFontTx/>
              <a:buChar char="•"/>
            </a:pPr>
            <a:endParaRPr lang="nl-NL" sz="2000" dirty="0" smtClean="0">
              <a:solidFill>
                <a:schemeClr val="accent2"/>
              </a:solidFill>
              <a:latin typeface="Wingdings"/>
              <a:ea typeface="Wingdings"/>
              <a:cs typeface="Wingdings"/>
            </a:endParaRPr>
          </a:p>
          <a:p>
            <a:pPr marL="838200" lvl="1" indent="-381000" algn="l">
              <a:spcBef>
                <a:spcPct val="20000"/>
              </a:spcBef>
              <a:buFontTx/>
              <a:buChar char="•"/>
            </a:pPr>
            <a:endParaRPr lang="nl-NL" sz="2000" dirty="0" smtClean="0">
              <a:solidFill>
                <a:schemeClr val="accent2"/>
              </a:solidFill>
              <a:latin typeface="Wingdings"/>
              <a:ea typeface="Wingdings"/>
              <a:cs typeface="Wingdings"/>
            </a:endParaRPr>
          </a:p>
          <a:p>
            <a:pPr marL="838200" lvl="1" indent="-381000" algn="l">
              <a:spcBef>
                <a:spcPct val="20000"/>
              </a:spcBef>
              <a:buFontTx/>
              <a:buChar char="•"/>
            </a:pPr>
            <a:endParaRPr lang="nl-NL" sz="2000" dirty="0" smtClean="0">
              <a:solidFill>
                <a:schemeClr val="accent2"/>
              </a:solidFill>
              <a:latin typeface="Wingdings"/>
              <a:ea typeface="Wingdings"/>
              <a:cs typeface="Wingdings"/>
            </a:endParaRPr>
          </a:p>
          <a:p>
            <a:pPr marL="838200" lvl="1" indent="-381000" algn="l">
              <a:spcBef>
                <a:spcPct val="20000"/>
              </a:spcBef>
              <a:buFontTx/>
              <a:buChar char="•"/>
            </a:pPr>
            <a:r>
              <a:rPr lang="nl-NL" sz="2000" dirty="0" err="1" smtClean="0">
                <a:solidFill>
                  <a:schemeClr val="accent2"/>
                </a:solidFill>
              </a:rPr>
              <a:t>Schrödinger</a:t>
            </a:r>
            <a:r>
              <a:rPr lang="nl-NL" sz="2000" dirty="0" smtClean="0">
                <a:solidFill>
                  <a:schemeClr val="accent2"/>
                </a:solidFill>
              </a:rPr>
              <a:t>:</a:t>
            </a:r>
          </a:p>
        </p:txBody>
      </p:sp>
      <p:sp>
        <p:nvSpPr>
          <p:cNvPr id="25603" name="Rectangle 5"/>
          <p:cNvSpPr>
            <a:spLocks noChangeArrowheads="1"/>
          </p:cNvSpPr>
          <p:nvPr/>
        </p:nvSpPr>
        <p:spPr bwMode="auto">
          <a:xfrm>
            <a:off x="568325" y="71438"/>
            <a:ext cx="8029575"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l"/>
            <a:r>
              <a:rPr lang="nl-NL" dirty="0" smtClean="0">
                <a:solidFill>
                  <a:schemeClr val="tx2"/>
                </a:solidFill>
              </a:rPr>
              <a:t>Vrij deeltje</a:t>
            </a:r>
            <a:endParaRPr lang="nl-NL" dirty="0">
              <a:solidFill>
                <a:schemeClr val="tx2"/>
              </a:solidFill>
            </a:endParaRPr>
          </a:p>
        </p:txBody>
      </p:sp>
      <p:sp>
        <p:nvSpPr>
          <p:cNvPr id="25604" name="Line 6"/>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xmlns="">
                <a:noFill/>
              </a14:hiddenFill>
            </a:ext>
          </a:extLst>
        </p:spPr>
        <p:txBody>
          <a:bodyPr wrap="none" anchor="ctr"/>
          <a:lstStyle/>
          <a:p>
            <a:endParaRPr lang="en-GB"/>
          </a:p>
        </p:txBody>
      </p:sp>
      <p:pic>
        <p:nvPicPr>
          <p:cNvPr id="8"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5856" y="1189898"/>
            <a:ext cx="3603675" cy="3668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7000" y="2461352"/>
            <a:ext cx="3152775" cy="6628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 name="Rectangle 11"/>
          <p:cNvSpPr/>
          <p:nvPr/>
        </p:nvSpPr>
        <p:spPr>
          <a:xfrm>
            <a:off x="1066800" y="6487180"/>
            <a:ext cx="6172200" cy="523220"/>
          </a:xfrm>
          <a:prstGeom prst="rect">
            <a:avLst/>
          </a:prstGeom>
        </p:spPr>
        <p:txBody>
          <a:bodyPr wrap="square">
            <a:spAutoFit/>
          </a:bodyPr>
          <a:lstStyle/>
          <a:p>
            <a:r>
              <a:rPr lang="en-US" sz="1400" dirty="0" smtClean="0">
                <a:hlinkClick r:id="rId7"/>
              </a:rPr>
              <a:t>http://www.eng.fsu.edu/~dommelen/quantum/style_a/classic.html</a:t>
            </a:r>
            <a:endParaRPr lang="en-US" sz="1400" dirty="0" smtClean="0"/>
          </a:p>
          <a:p>
            <a:endParaRPr lang="en-US" sz="1400" dirty="0"/>
          </a:p>
        </p:txBody>
      </p:sp>
      <p:sp>
        <p:nvSpPr>
          <p:cNvPr id="16" name="Rectangle 15"/>
          <p:cNvSpPr/>
          <p:nvPr/>
        </p:nvSpPr>
        <p:spPr>
          <a:xfrm>
            <a:off x="5290060" y="3135868"/>
            <a:ext cx="3244340" cy="369332"/>
          </a:xfrm>
          <a:prstGeom prst="rect">
            <a:avLst/>
          </a:prstGeom>
        </p:spPr>
        <p:txBody>
          <a:bodyPr wrap="none">
            <a:spAutoFit/>
          </a:bodyPr>
          <a:lstStyle/>
          <a:p>
            <a:r>
              <a:rPr lang="nl-NL" sz="1800" dirty="0" smtClean="0">
                <a:solidFill>
                  <a:srgbClr val="000080"/>
                </a:solidFill>
                <a:latin typeface="Wingdings"/>
                <a:ea typeface="Wingdings"/>
                <a:cs typeface="Wingdings"/>
              </a:rPr>
              <a:t></a:t>
            </a:r>
            <a:r>
              <a:rPr lang="nl-NL" sz="1800" dirty="0" smtClean="0">
                <a:solidFill>
                  <a:srgbClr val="000080"/>
                </a:solidFill>
              </a:rPr>
              <a:t> definitie van het golfgetal </a:t>
            </a:r>
            <a:r>
              <a:rPr lang="nl-NL" sz="1800" b="1" i="1" dirty="0" err="1" smtClean="0">
                <a:solidFill>
                  <a:srgbClr val="000080"/>
                </a:solidFill>
              </a:rPr>
              <a:t>k</a:t>
            </a:r>
            <a:endParaRPr lang="en-US" sz="1800" b="1" i="1" dirty="0">
              <a:solidFill>
                <a:srgbClr val="000080"/>
              </a:solidFill>
            </a:endParaRPr>
          </a:p>
        </p:txBody>
      </p:sp>
      <p:graphicFrame>
        <p:nvGraphicFramePr>
          <p:cNvPr id="243714" name="Object 2"/>
          <p:cNvGraphicFramePr>
            <a:graphicFrameLocks noChangeAspect="1"/>
          </p:cNvGraphicFramePr>
          <p:nvPr>
            <p:extLst>
              <p:ext uri="{D42A27DB-BD31-4B8C-83A1-F6EECF244321}">
                <p14:modId xmlns:p14="http://schemas.microsoft.com/office/powerpoint/2010/main" val="1945089639"/>
              </p:ext>
            </p:extLst>
          </p:nvPr>
        </p:nvGraphicFramePr>
        <p:xfrm>
          <a:off x="6557963" y="1489075"/>
          <a:ext cx="1836737" cy="795338"/>
        </p:xfrm>
        <a:graphic>
          <a:graphicData uri="http://schemas.openxmlformats.org/presentationml/2006/ole">
            <mc:AlternateContent xmlns:mc="http://schemas.openxmlformats.org/markup-compatibility/2006">
              <mc:Choice xmlns:v="urn:schemas-microsoft-com:vml" Requires="v">
                <p:oleObj spid="_x0000_s243810" name="Equation" r:id="rId8" imgW="990360" imgH="431640" progId="Equation.3">
                  <p:embed/>
                </p:oleObj>
              </mc:Choice>
              <mc:Fallback>
                <p:oleObj name="Equation" r:id="rId8" imgW="990360" imgH="431640" progId="Equation.3">
                  <p:embed/>
                  <p:pic>
                    <p:nvPicPr>
                      <p:cNvPr id="0" name="Picture 7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57963" y="1489075"/>
                        <a:ext cx="1836737" cy="79533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13" name="Rectangle 12"/>
          <p:cNvSpPr/>
          <p:nvPr/>
        </p:nvSpPr>
        <p:spPr>
          <a:xfrm>
            <a:off x="467544" y="1619508"/>
            <a:ext cx="1556837" cy="369332"/>
          </a:xfrm>
          <a:prstGeom prst="rect">
            <a:avLst/>
          </a:prstGeom>
        </p:spPr>
        <p:txBody>
          <a:bodyPr wrap="none">
            <a:spAutoFit/>
          </a:bodyPr>
          <a:lstStyle/>
          <a:p>
            <a:r>
              <a:rPr lang="nl-NL" sz="1800" b="1" i="1" dirty="0" smtClean="0">
                <a:solidFill>
                  <a:srgbClr val="7030A0"/>
                </a:solidFill>
                <a:latin typeface="Times New Roman" panose="02020603050405020304" pitchFamily="18" charset="0"/>
                <a:cs typeface="Times New Roman" panose="02020603050405020304" pitchFamily="18" charset="0"/>
              </a:rPr>
              <a:t>U</a:t>
            </a:r>
            <a:r>
              <a:rPr lang="nl-NL" sz="1400" b="1" i="1" dirty="0" smtClean="0">
                <a:solidFill>
                  <a:srgbClr val="7030A0"/>
                </a:solidFill>
                <a:latin typeface="Times New Roman" panose="02020603050405020304" pitchFamily="18" charset="0"/>
                <a:cs typeface="Times New Roman" panose="02020603050405020304" pitchFamily="18" charset="0"/>
              </a:rPr>
              <a:t> </a:t>
            </a:r>
            <a:r>
              <a:rPr lang="nl-NL" sz="1800" b="1" dirty="0" smtClean="0">
                <a:solidFill>
                  <a:srgbClr val="7030A0"/>
                </a:solidFill>
                <a:latin typeface="Times New Roman" panose="02020603050405020304" pitchFamily="18" charset="0"/>
                <a:cs typeface="Times New Roman" panose="02020603050405020304" pitchFamily="18" charset="0"/>
              </a:rPr>
              <a:t>(</a:t>
            </a:r>
            <a:r>
              <a:rPr lang="nl-NL" sz="1200" b="1" dirty="0" smtClean="0">
                <a:solidFill>
                  <a:srgbClr val="7030A0"/>
                </a:solidFill>
                <a:latin typeface="Times New Roman" panose="02020603050405020304" pitchFamily="18" charset="0"/>
                <a:cs typeface="Times New Roman" panose="02020603050405020304" pitchFamily="18" charset="0"/>
              </a:rPr>
              <a:t> </a:t>
            </a:r>
            <a:r>
              <a:rPr lang="nl-NL" sz="1800" b="1" i="1" dirty="0" smtClean="0">
                <a:solidFill>
                  <a:srgbClr val="7030A0"/>
                </a:solidFill>
                <a:latin typeface="Times New Roman" panose="02020603050405020304" pitchFamily="18" charset="0"/>
                <a:cs typeface="Times New Roman" panose="02020603050405020304" pitchFamily="18" charset="0"/>
              </a:rPr>
              <a:t>x</a:t>
            </a:r>
            <a:r>
              <a:rPr lang="nl-NL" sz="1200" b="1" i="1" dirty="0" smtClean="0">
                <a:solidFill>
                  <a:srgbClr val="7030A0"/>
                </a:solidFill>
                <a:latin typeface="Times New Roman" panose="02020603050405020304" pitchFamily="18" charset="0"/>
                <a:cs typeface="Times New Roman" panose="02020603050405020304" pitchFamily="18" charset="0"/>
              </a:rPr>
              <a:t> </a:t>
            </a:r>
            <a:r>
              <a:rPr lang="nl-NL" sz="1800" b="1" dirty="0" smtClean="0">
                <a:solidFill>
                  <a:srgbClr val="7030A0"/>
                </a:solidFill>
                <a:latin typeface="Times New Roman" panose="02020603050405020304" pitchFamily="18" charset="0"/>
                <a:cs typeface="Times New Roman" panose="02020603050405020304" pitchFamily="18" charset="0"/>
              </a:rPr>
              <a:t>)</a:t>
            </a:r>
            <a:r>
              <a:rPr lang="nl-NL" sz="1800" b="1" i="1" dirty="0" smtClean="0">
                <a:solidFill>
                  <a:srgbClr val="7030A0"/>
                </a:solidFill>
              </a:rPr>
              <a:t> = </a:t>
            </a:r>
            <a:r>
              <a:rPr lang="nl-NL" sz="1800" b="1" i="1" dirty="0" smtClean="0">
                <a:solidFill>
                  <a:srgbClr val="7030A0"/>
                </a:solidFill>
                <a:latin typeface="Times New Roman" panose="02020603050405020304" pitchFamily="18" charset="0"/>
                <a:cs typeface="Times New Roman" panose="02020603050405020304" pitchFamily="18" charset="0"/>
              </a:rPr>
              <a:t>0    </a:t>
            </a:r>
            <a:r>
              <a:rPr lang="nl-NL" sz="1800" dirty="0" smtClean="0">
                <a:solidFill>
                  <a:srgbClr val="7030A0"/>
                </a:solidFill>
                <a:latin typeface="Wingdings"/>
                <a:ea typeface="Wingdings"/>
                <a:cs typeface="Wingdings"/>
              </a:rPr>
              <a:t></a:t>
            </a:r>
            <a:endParaRPr lang="en-US" sz="1800" b="1" i="1" dirty="0">
              <a:solidFill>
                <a:srgbClr val="7030A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37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602">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9" descr="2008-09-16_1018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7527" y="5013176"/>
            <a:ext cx="4988889" cy="811212"/>
          </a:xfrm>
          <a:prstGeom prst="rect">
            <a:avLst/>
          </a:prstGeom>
          <a:noFill/>
          <a:extLst>
            <a:ext uri="{909E8E84-426E-40dd-AFC4-6F175D3DCCD1}">
              <a14:hiddenFill xmlns:a14="http://schemas.microsoft.com/office/drawing/2010/main" xmlns="">
                <a:solidFill>
                  <a:srgbClr val="FFFFFF"/>
                </a:solidFill>
              </a14:hiddenFill>
            </a:ext>
          </a:extLst>
        </p:spPr>
      </p:pic>
      <p:sp>
        <p:nvSpPr>
          <p:cNvPr id="25602" name="Rectangle 4"/>
          <p:cNvSpPr>
            <a:spLocks noChangeArrowheads="1"/>
          </p:cNvSpPr>
          <p:nvPr/>
        </p:nvSpPr>
        <p:spPr bwMode="auto">
          <a:xfrm>
            <a:off x="685800" y="1125538"/>
            <a:ext cx="7772400" cy="4665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838200" lvl="1" indent="-381000" algn="l">
              <a:spcBef>
                <a:spcPct val="20000"/>
              </a:spcBef>
              <a:buFontTx/>
              <a:buChar char="•"/>
            </a:pPr>
            <a:r>
              <a:rPr lang="nl-NL" sz="2000" dirty="0" smtClean="0">
                <a:solidFill>
                  <a:schemeClr val="accent2"/>
                </a:solidFill>
              </a:rPr>
              <a:t>Vrij deeltje</a:t>
            </a:r>
          </a:p>
          <a:p>
            <a:pPr marL="838200" lvl="1" indent="-381000" algn="l">
              <a:spcBef>
                <a:spcPct val="20000"/>
              </a:spcBef>
              <a:buFontTx/>
              <a:buChar char="•"/>
            </a:pPr>
            <a:endParaRPr lang="nl-NL" sz="2000" dirty="0" smtClean="0">
              <a:solidFill>
                <a:schemeClr val="accent2"/>
              </a:solidFill>
            </a:endParaRPr>
          </a:p>
          <a:p>
            <a:pPr marL="838200" lvl="1" indent="-381000" algn="l">
              <a:spcBef>
                <a:spcPct val="20000"/>
              </a:spcBef>
              <a:buFontTx/>
              <a:buChar char="•"/>
            </a:pPr>
            <a:endParaRPr lang="nl-NL" sz="2000" dirty="0" smtClean="0">
              <a:solidFill>
                <a:schemeClr val="accent2"/>
              </a:solidFill>
            </a:endParaRPr>
          </a:p>
          <a:p>
            <a:pPr marL="838200" lvl="1" indent="-381000" algn="l">
              <a:spcBef>
                <a:spcPct val="20000"/>
              </a:spcBef>
            </a:pPr>
            <a:endParaRPr lang="nl-NL" sz="2000" dirty="0" smtClean="0">
              <a:solidFill>
                <a:schemeClr val="accent2"/>
              </a:solidFill>
            </a:endParaRPr>
          </a:p>
          <a:p>
            <a:pPr marL="838200" lvl="1" indent="-381000" algn="l">
              <a:spcBef>
                <a:spcPct val="20000"/>
              </a:spcBef>
              <a:buFontTx/>
              <a:buChar char="•"/>
            </a:pPr>
            <a:endParaRPr lang="nl-NL" sz="2000" dirty="0" smtClean="0">
              <a:solidFill>
                <a:schemeClr val="accent2"/>
              </a:solidFill>
              <a:latin typeface="Wingdings"/>
              <a:ea typeface="Wingdings"/>
              <a:cs typeface="Wingdings"/>
            </a:endParaRPr>
          </a:p>
          <a:p>
            <a:pPr marL="838200" lvl="1" indent="-381000" algn="l">
              <a:spcBef>
                <a:spcPct val="20000"/>
              </a:spcBef>
              <a:buFontTx/>
              <a:buChar char="•"/>
            </a:pPr>
            <a:endParaRPr lang="nl-NL" sz="2000" dirty="0" smtClean="0">
              <a:solidFill>
                <a:schemeClr val="accent2"/>
              </a:solidFill>
              <a:latin typeface="Wingdings"/>
              <a:ea typeface="Wingdings"/>
              <a:cs typeface="Wingdings"/>
            </a:endParaRPr>
          </a:p>
          <a:p>
            <a:pPr marL="838200" lvl="1" indent="-381000" algn="l">
              <a:spcBef>
                <a:spcPct val="20000"/>
              </a:spcBef>
              <a:buFontTx/>
              <a:buChar char="•"/>
            </a:pPr>
            <a:endParaRPr lang="nl-NL" sz="2000" dirty="0" smtClean="0">
              <a:solidFill>
                <a:schemeClr val="accent2"/>
              </a:solidFill>
              <a:latin typeface="Wingdings"/>
              <a:ea typeface="Wingdings"/>
              <a:cs typeface="Wingdings"/>
            </a:endParaRPr>
          </a:p>
          <a:p>
            <a:pPr marL="838200" lvl="1" indent="-381000" algn="l">
              <a:spcBef>
                <a:spcPct val="20000"/>
              </a:spcBef>
              <a:buFontTx/>
              <a:buChar char="•"/>
            </a:pPr>
            <a:endParaRPr lang="nl-NL" sz="2000" dirty="0" smtClean="0">
              <a:solidFill>
                <a:schemeClr val="accent2"/>
              </a:solidFill>
              <a:latin typeface="Wingdings"/>
              <a:ea typeface="Wingdings"/>
              <a:cs typeface="Wingdings"/>
            </a:endParaRPr>
          </a:p>
          <a:p>
            <a:pPr marL="838200" lvl="1" indent="-381000" algn="l">
              <a:spcBef>
                <a:spcPct val="20000"/>
              </a:spcBef>
              <a:buFontTx/>
              <a:buChar char="•"/>
            </a:pPr>
            <a:endParaRPr lang="nl-NL" sz="2000" dirty="0" smtClean="0">
              <a:solidFill>
                <a:schemeClr val="accent2"/>
              </a:solidFill>
              <a:latin typeface="Wingdings"/>
              <a:ea typeface="Wingdings"/>
              <a:cs typeface="Wingdings"/>
            </a:endParaRPr>
          </a:p>
          <a:p>
            <a:pPr marL="838200" lvl="1" indent="-381000" algn="l">
              <a:spcBef>
                <a:spcPct val="20000"/>
              </a:spcBef>
              <a:buFontTx/>
              <a:buChar char="•"/>
            </a:pPr>
            <a:endParaRPr lang="nl-NL" sz="2000" dirty="0" smtClean="0">
              <a:solidFill>
                <a:schemeClr val="accent2"/>
              </a:solidFill>
              <a:latin typeface="Wingdings"/>
              <a:ea typeface="Wingdings"/>
              <a:cs typeface="Wingdings"/>
            </a:endParaRPr>
          </a:p>
          <a:p>
            <a:pPr marL="838200" lvl="1" indent="-381000" algn="l">
              <a:spcBef>
                <a:spcPct val="20000"/>
              </a:spcBef>
              <a:buFontTx/>
              <a:buChar char="•"/>
            </a:pPr>
            <a:endParaRPr lang="nl-NL" sz="2000" dirty="0" smtClean="0">
              <a:solidFill>
                <a:schemeClr val="accent2"/>
              </a:solidFill>
              <a:latin typeface="Wingdings"/>
              <a:ea typeface="Wingdings"/>
              <a:cs typeface="Wingdings"/>
            </a:endParaRPr>
          </a:p>
          <a:p>
            <a:pPr marL="838200" lvl="1" indent="-381000" algn="l">
              <a:spcBef>
                <a:spcPct val="20000"/>
              </a:spcBef>
              <a:buFontTx/>
              <a:buChar char="•"/>
            </a:pPr>
            <a:r>
              <a:rPr lang="nl-NL" sz="2000" dirty="0" err="1" smtClean="0">
                <a:solidFill>
                  <a:schemeClr val="accent2"/>
                </a:solidFill>
              </a:rPr>
              <a:t>Schrödinger</a:t>
            </a:r>
            <a:r>
              <a:rPr lang="nl-NL" sz="2000" dirty="0" smtClean="0">
                <a:solidFill>
                  <a:schemeClr val="accent2"/>
                </a:solidFill>
              </a:rPr>
              <a:t>:</a:t>
            </a:r>
          </a:p>
        </p:txBody>
      </p:sp>
      <p:sp>
        <p:nvSpPr>
          <p:cNvPr id="25603" name="Rectangle 5"/>
          <p:cNvSpPr>
            <a:spLocks noChangeArrowheads="1"/>
          </p:cNvSpPr>
          <p:nvPr/>
        </p:nvSpPr>
        <p:spPr bwMode="auto">
          <a:xfrm>
            <a:off x="568325" y="71438"/>
            <a:ext cx="8029575"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l"/>
            <a:r>
              <a:rPr lang="nl-NL" dirty="0" smtClean="0">
                <a:solidFill>
                  <a:schemeClr val="tx2"/>
                </a:solidFill>
              </a:rPr>
              <a:t>Vrij deeltje</a:t>
            </a:r>
            <a:endParaRPr lang="nl-NL" dirty="0">
              <a:solidFill>
                <a:schemeClr val="tx2"/>
              </a:solidFill>
            </a:endParaRPr>
          </a:p>
        </p:txBody>
      </p:sp>
      <p:sp>
        <p:nvSpPr>
          <p:cNvPr id="25604" name="Line 6"/>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xmlns="">
                <a:noFill/>
              </a14:hiddenFill>
            </a:ext>
          </a:extLst>
        </p:spPr>
        <p:txBody>
          <a:bodyPr wrap="none" anchor="ctr"/>
          <a:lstStyle/>
          <a:p>
            <a:endParaRPr lang="en-GB"/>
          </a:p>
        </p:txBody>
      </p:sp>
      <p:pic>
        <p:nvPicPr>
          <p:cNvPr id="8"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5856" y="1189898"/>
            <a:ext cx="3603675" cy="3668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7000" y="2461352"/>
            <a:ext cx="3152775" cy="6628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 name="Rectangle 11"/>
          <p:cNvSpPr/>
          <p:nvPr/>
        </p:nvSpPr>
        <p:spPr>
          <a:xfrm>
            <a:off x="1066800" y="6487180"/>
            <a:ext cx="6172200" cy="523220"/>
          </a:xfrm>
          <a:prstGeom prst="rect">
            <a:avLst/>
          </a:prstGeom>
        </p:spPr>
        <p:txBody>
          <a:bodyPr wrap="square">
            <a:spAutoFit/>
          </a:bodyPr>
          <a:lstStyle/>
          <a:p>
            <a:r>
              <a:rPr lang="en-US" sz="1400" dirty="0" smtClean="0">
                <a:hlinkClick r:id="rId7"/>
              </a:rPr>
              <a:t>http://www.eng.fsu.edu/~dommelen/quantum/style_a/classic.html</a:t>
            </a:r>
            <a:endParaRPr lang="en-US" sz="1400" dirty="0" smtClean="0"/>
          </a:p>
          <a:p>
            <a:endParaRPr lang="en-US" sz="1400" dirty="0"/>
          </a:p>
        </p:txBody>
      </p:sp>
      <p:pic>
        <p:nvPicPr>
          <p:cNvPr id="13" name="Picture 12" descr="free.gif"/>
          <p:cNvPicPr>
            <a:picLocks noChangeAspect="1"/>
          </p:cNvPicPr>
          <p:nvPr/>
        </p:nvPicPr>
        <p:blipFill>
          <a:blip r:embed="rId8"/>
          <a:stretch>
            <a:fillRect/>
          </a:stretch>
        </p:blipFill>
        <p:spPr>
          <a:xfrm>
            <a:off x="717550" y="3683000"/>
            <a:ext cx="7708900" cy="812800"/>
          </a:xfrm>
          <a:prstGeom prst="rect">
            <a:avLst/>
          </a:prstGeom>
        </p:spPr>
      </p:pic>
      <p:sp>
        <p:nvSpPr>
          <p:cNvPr id="16" name="Rectangle 15"/>
          <p:cNvSpPr/>
          <p:nvPr/>
        </p:nvSpPr>
        <p:spPr>
          <a:xfrm>
            <a:off x="5290060" y="3135868"/>
            <a:ext cx="3244340" cy="369332"/>
          </a:xfrm>
          <a:prstGeom prst="rect">
            <a:avLst/>
          </a:prstGeom>
        </p:spPr>
        <p:txBody>
          <a:bodyPr wrap="none">
            <a:spAutoFit/>
          </a:bodyPr>
          <a:lstStyle/>
          <a:p>
            <a:r>
              <a:rPr lang="nl-NL" sz="1800" dirty="0" smtClean="0">
                <a:solidFill>
                  <a:srgbClr val="000080"/>
                </a:solidFill>
                <a:latin typeface="Wingdings"/>
                <a:ea typeface="Wingdings"/>
                <a:cs typeface="Wingdings"/>
              </a:rPr>
              <a:t></a:t>
            </a:r>
            <a:r>
              <a:rPr lang="nl-NL" sz="1800" dirty="0" smtClean="0">
                <a:solidFill>
                  <a:srgbClr val="000080"/>
                </a:solidFill>
              </a:rPr>
              <a:t> definitie van het golfgetal </a:t>
            </a:r>
            <a:r>
              <a:rPr lang="nl-NL" sz="1800" b="1" i="1" dirty="0" err="1" smtClean="0">
                <a:solidFill>
                  <a:srgbClr val="000080"/>
                </a:solidFill>
              </a:rPr>
              <a:t>k</a:t>
            </a:r>
            <a:endParaRPr lang="en-US" sz="1800" b="1" i="1" dirty="0">
              <a:solidFill>
                <a:srgbClr val="000080"/>
              </a:solidFill>
            </a:endParaRPr>
          </a:p>
        </p:txBody>
      </p:sp>
      <p:graphicFrame>
        <p:nvGraphicFramePr>
          <p:cNvPr id="243714" name="Object 2"/>
          <p:cNvGraphicFramePr>
            <a:graphicFrameLocks noChangeAspect="1"/>
          </p:cNvGraphicFramePr>
          <p:nvPr>
            <p:extLst>
              <p:ext uri="{D42A27DB-BD31-4B8C-83A1-F6EECF244321}">
                <p14:modId xmlns:p14="http://schemas.microsoft.com/office/powerpoint/2010/main" val="403602125"/>
              </p:ext>
            </p:extLst>
          </p:nvPr>
        </p:nvGraphicFramePr>
        <p:xfrm>
          <a:off x="6557963" y="1489075"/>
          <a:ext cx="1836737" cy="795338"/>
        </p:xfrm>
        <a:graphic>
          <a:graphicData uri="http://schemas.openxmlformats.org/presentationml/2006/ole">
            <mc:AlternateContent xmlns:mc="http://schemas.openxmlformats.org/markup-compatibility/2006">
              <mc:Choice xmlns:v="urn:schemas-microsoft-com:vml" Requires="v">
                <p:oleObj spid="_x0000_s316472" name="Equation" r:id="rId9" imgW="990360" imgH="431640" progId="Equation.3">
                  <p:embed/>
                </p:oleObj>
              </mc:Choice>
              <mc:Fallback>
                <p:oleObj name="Equation" r:id="rId9" imgW="990360" imgH="431640" progId="Equation.3">
                  <p:embed/>
                  <p:pic>
                    <p:nvPicPr>
                      <p:cNvPr id="0" name="Picture 2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57963" y="1489075"/>
                        <a:ext cx="1836737" cy="79533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0803414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ChangeArrowheads="1"/>
          </p:cNvSpPr>
          <p:nvPr/>
        </p:nvSpPr>
        <p:spPr bwMode="auto">
          <a:xfrm>
            <a:off x="685800" y="1125538"/>
            <a:ext cx="7772400" cy="4665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l">
              <a:lnSpc>
                <a:spcPct val="140000"/>
              </a:lnSpc>
              <a:spcBef>
                <a:spcPct val="20000"/>
              </a:spcBef>
            </a:pPr>
            <a:r>
              <a:rPr lang="nl-NL" sz="2200" dirty="0" smtClean="0"/>
              <a:t>Gradiënt in de potentiaal:</a:t>
            </a:r>
          </a:p>
          <a:p>
            <a:pPr algn="l">
              <a:lnSpc>
                <a:spcPct val="140000"/>
              </a:lnSpc>
              <a:spcBef>
                <a:spcPct val="20000"/>
              </a:spcBef>
            </a:pPr>
            <a:r>
              <a:rPr lang="nl-NL" sz="2200" dirty="0" smtClean="0"/>
              <a:t>Wat gebeurt er? </a:t>
            </a:r>
          </a:p>
          <a:p>
            <a:pPr algn="l">
              <a:lnSpc>
                <a:spcPct val="140000"/>
              </a:lnSpc>
              <a:spcBef>
                <a:spcPct val="20000"/>
              </a:spcBef>
            </a:pPr>
            <a:r>
              <a:rPr lang="nl-NL" sz="2200" dirty="0" smtClean="0"/>
              <a:t>		(</a:t>
            </a:r>
            <a:r>
              <a:rPr lang="nl-NL" sz="2200" dirty="0" err="1" smtClean="0"/>
              <a:t>t.a.v.</a:t>
            </a:r>
            <a:r>
              <a:rPr lang="nl-NL" sz="2200" dirty="0" smtClean="0"/>
              <a:t> positie / snelheid, golflengte / impuls)</a:t>
            </a:r>
          </a:p>
        </p:txBody>
      </p:sp>
      <p:sp>
        <p:nvSpPr>
          <p:cNvPr id="25603" name="Rectangle 5"/>
          <p:cNvSpPr>
            <a:spLocks noChangeArrowheads="1"/>
          </p:cNvSpPr>
          <p:nvPr/>
        </p:nvSpPr>
        <p:spPr bwMode="auto">
          <a:xfrm>
            <a:off x="568325" y="71438"/>
            <a:ext cx="8029575"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l"/>
            <a:r>
              <a:rPr lang="nl-NL" smtClean="0">
                <a:solidFill>
                  <a:schemeClr val="tx2"/>
                </a:solidFill>
              </a:rPr>
              <a:t>Versnelde beweging</a:t>
            </a:r>
            <a:endParaRPr lang="nl-NL">
              <a:solidFill>
                <a:schemeClr val="tx2"/>
              </a:solidFill>
            </a:endParaRPr>
          </a:p>
        </p:txBody>
      </p:sp>
      <p:sp>
        <p:nvSpPr>
          <p:cNvPr id="25604" name="Line 6"/>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xmlns="">
                <a:noFill/>
              </a14:hiddenFill>
            </a:ext>
          </a:extLst>
        </p:spPr>
        <p:txBody>
          <a:bodyPr wrap="none" anchor="ctr"/>
          <a:lstStyle/>
          <a:p>
            <a:endParaRPr lang="en-GB"/>
          </a:p>
        </p:txBody>
      </p:sp>
      <p:pic>
        <p:nvPicPr>
          <p:cNvPr id="8" name="Picture 7" descr="acc.gif"/>
          <p:cNvPicPr>
            <a:picLocks noChangeAspect="1"/>
          </p:cNvPicPr>
          <p:nvPr/>
        </p:nvPicPr>
        <p:blipFill>
          <a:blip r:embed="rId3"/>
          <a:stretch>
            <a:fillRect/>
          </a:stretch>
        </p:blipFill>
        <p:spPr>
          <a:xfrm>
            <a:off x="717550" y="3683000"/>
            <a:ext cx="7708900" cy="812800"/>
          </a:xfrm>
          <a:prstGeom prst="rect">
            <a:avLst/>
          </a:prstGeom>
        </p:spPr>
      </p:pic>
      <p:sp>
        <p:nvSpPr>
          <p:cNvPr id="6" name="Rectangle 5"/>
          <p:cNvSpPr/>
          <p:nvPr/>
        </p:nvSpPr>
        <p:spPr>
          <a:xfrm>
            <a:off x="2133600" y="5105400"/>
            <a:ext cx="6324600" cy="1487587"/>
          </a:xfrm>
          <a:prstGeom prst="rect">
            <a:avLst/>
          </a:prstGeom>
        </p:spPr>
        <p:txBody>
          <a:bodyPr wrap="square">
            <a:spAutoFit/>
          </a:bodyPr>
          <a:lstStyle/>
          <a:p>
            <a:pPr algn="l">
              <a:lnSpc>
                <a:spcPct val="140000"/>
              </a:lnSpc>
              <a:spcBef>
                <a:spcPct val="20000"/>
              </a:spcBef>
            </a:pPr>
            <a:r>
              <a:rPr lang="nl-NL" sz="2000" dirty="0" smtClean="0"/>
              <a:t>Nu: in plaats van heuvel af, </a:t>
            </a:r>
          </a:p>
          <a:p>
            <a:pPr algn="l">
              <a:lnSpc>
                <a:spcPct val="140000"/>
              </a:lnSpc>
              <a:spcBef>
                <a:spcPct val="20000"/>
              </a:spcBef>
            </a:pPr>
            <a:r>
              <a:rPr lang="nl-NL" sz="2000" dirty="0" smtClean="0"/>
              <a:t>opklimmende gradiënt in de potentiaal (</a:t>
            </a:r>
            <a:r>
              <a:rPr lang="nl-NL" sz="2000" dirty="0" err="1" smtClean="0"/>
              <a:t>E</a:t>
            </a:r>
            <a:r>
              <a:rPr lang="nl-NL" sz="2000" baseline="-25000" dirty="0" err="1" smtClean="0"/>
              <a:t>kin</a:t>
            </a:r>
            <a:r>
              <a:rPr lang="nl-NL" sz="2000" dirty="0" smtClean="0"/>
              <a:t> &lt; </a:t>
            </a:r>
            <a:r>
              <a:rPr lang="nl-NL" sz="2000" dirty="0" err="1" smtClean="0"/>
              <a:t>U</a:t>
            </a:r>
            <a:r>
              <a:rPr lang="nl-NL" sz="2000" baseline="-25000" dirty="0" err="1" smtClean="0"/>
              <a:t>max</a:t>
            </a:r>
            <a:r>
              <a:rPr lang="nl-NL" sz="2000" dirty="0" smtClean="0"/>
              <a:t>)</a:t>
            </a:r>
          </a:p>
          <a:p>
            <a:pPr algn="l">
              <a:lnSpc>
                <a:spcPct val="140000"/>
              </a:lnSpc>
              <a:spcBef>
                <a:spcPct val="20000"/>
              </a:spcBef>
            </a:pPr>
            <a:r>
              <a:rPr lang="nl-NL" sz="2000" dirty="0" smtClean="0"/>
              <a:t>				       Wat gebeurt er? </a:t>
            </a:r>
          </a:p>
        </p:txBody>
      </p:sp>
      <p:grpSp>
        <p:nvGrpSpPr>
          <p:cNvPr id="10" name="Group 9"/>
          <p:cNvGrpSpPr/>
          <p:nvPr/>
        </p:nvGrpSpPr>
        <p:grpSpPr>
          <a:xfrm>
            <a:off x="8382000" y="3505200"/>
            <a:ext cx="591261" cy="1143000"/>
            <a:chOff x="8382000" y="3505200"/>
            <a:chExt cx="591261" cy="1143000"/>
          </a:xfrm>
        </p:grpSpPr>
        <p:sp>
          <p:nvSpPr>
            <p:cNvPr id="7" name="Rectangle 6"/>
            <p:cNvSpPr/>
            <p:nvPr/>
          </p:nvSpPr>
          <p:spPr>
            <a:xfrm>
              <a:off x="8382000" y="3505200"/>
              <a:ext cx="591261" cy="338554"/>
            </a:xfrm>
            <a:prstGeom prst="rect">
              <a:avLst/>
            </a:prstGeom>
          </p:spPr>
          <p:txBody>
            <a:bodyPr wrap="none">
              <a:spAutoFit/>
            </a:bodyPr>
            <a:lstStyle/>
            <a:p>
              <a:r>
                <a:rPr lang="nl-NL" sz="1600" dirty="0" err="1" smtClean="0"/>
                <a:t>U</a:t>
              </a:r>
              <a:r>
                <a:rPr lang="nl-NL" sz="1600" baseline="-25000" dirty="0" err="1" smtClean="0"/>
                <a:t>max</a:t>
              </a:r>
              <a:endParaRPr lang="en-US" sz="1600" dirty="0"/>
            </a:p>
          </p:txBody>
        </p:sp>
        <p:sp>
          <p:nvSpPr>
            <p:cNvPr id="9" name="Rectangle 8"/>
            <p:cNvSpPr/>
            <p:nvPr/>
          </p:nvSpPr>
          <p:spPr>
            <a:xfrm>
              <a:off x="8401002" y="4309646"/>
              <a:ext cx="553256" cy="338554"/>
            </a:xfrm>
            <a:prstGeom prst="rect">
              <a:avLst/>
            </a:prstGeom>
          </p:spPr>
          <p:txBody>
            <a:bodyPr wrap="none">
              <a:spAutoFit/>
            </a:bodyPr>
            <a:lstStyle/>
            <a:p>
              <a:r>
                <a:rPr lang="nl-NL" sz="1600" dirty="0" err="1" smtClean="0"/>
                <a:t>U</a:t>
              </a:r>
              <a:r>
                <a:rPr lang="nl-NL" sz="1600" baseline="-25000" dirty="0" err="1" smtClean="0"/>
                <a:t>min</a:t>
              </a:r>
              <a:endParaRPr lang="en-US" sz="16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00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ChangeArrowheads="1"/>
          </p:cNvSpPr>
          <p:nvPr/>
        </p:nvSpPr>
        <p:spPr bwMode="auto">
          <a:xfrm>
            <a:off x="685800" y="1125538"/>
            <a:ext cx="7772400" cy="4665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l">
              <a:lnSpc>
                <a:spcPct val="140000"/>
              </a:lnSpc>
              <a:spcBef>
                <a:spcPct val="20000"/>
              </a:spcBef>
            </a:pPr>
            <a:r>
              <a:rPr lang="nl-NL" sz="2200" dirty="0" smtClean="0"/>
              <a:t>Opklimmende gradiënt in de potentiaal (</a:t>
            </a:r>
            <a:r>
              <a:rPr lang="nl-NL" sz="2200" dirty="0" err="1" smtClean="0"/>
              <a:t>E</a:t>
            </a:r>
            <a:r>
              <a:rPr lang="nl-NL" sz="2200" baseline="-25000" dirty="0" err="1" smtClean="0"/>
              <a:t>kin</a:t>
            </a:r>
            <a:r>
              <a:rPr lang="nl-NL" sz="2200" dirty="0" smtClean="0"/>
              <a:t> &lt; </a:t>
            </a:r>
            <a:r>
              <a:rPr lang="nl-NL" sz="2200" dirty="0" err="1" smtClean="0"/>
              <a:t>U</a:t>
            </a:r>
            <a:r>
              <a:rPr lang="nl-NL" sz="2200" baseline="-25000" dirty="0" err="1" smtClean="0"/>
              <a:t>max</a:t>
            </a:r>
            <a:r>
              <a:rPr lang="nl-NL" sz="2200" dirty="0" smtClean="0"/>
              <a:t>):</a:t>
            </a:r>
          </a:p>
          <a:p>
            <a:pPr algn="l">
              <a:lnSpc>
                <a:spcPct val="140000"/>
              </a:lnSpc>
              <a:spcBef>
                <a:spcPct val="20000"/>
              </a:spcBef>
            </a:pPr>
            <a:r>
              <a:rPr lang="nl-NL" sz="2200" dirty="0" smtClean="0"/>
              <a:t>Wat gebeurt er? </a:t>
            </a:r>
          </a:p>
          <a:p>
            <a:pPr algn="l">
              <a:lnSpc>
                <a:spcPct val="140000"/>
              </a:lnSpc>
              <a:spcBef>
                <a:spcPct val="20000"/>
              </a:spcBef>
            </a:pPr>
            <a:r>
              <a:rPr lang="nl-NL" sz="2200" dirty="0" smtClean="0"/>
              <a:t>		(</a:t>
            </a:r>
            <a:r>
              <a:rPr lang="nl-NL" sz="2200" dirty="0" err="1" smtClean="0"/>
              <a:t>t.a.v.</a:t>
            </a:r>
            <a:r>
              <a:rPr lang="nl-NL" sz="2200" dirty="0" smtClean="0"/>
              <a:t> positie / snelheid, golflengte / impuls)</a:t>
            </a:r>
          </a:p>
        </p:txBody>
      </p:sp>
      <p:sp>
        <p:nvSpPr>
          <p:cNvPr id="25603" name="Rectangle 5"/>
          <p:cNvSpPr>
            <a:spLocks noChangeArrowheads="1"/>
          </p:cNvSpPr>
          <p:nvPr/>
        </p:nvSpPr>
        <p:spPr bwMode="auto">
          <a:xfrm>
            <a:off x="568325" y="71438"/>
            <a:ext cx="8029575"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l"/>
            <a:r>
              <a:rPr lang="nl-NL" dirty="0" smtClean="0">
                <a:solidFill>
                  <a:schemeClr val="tx2"/>
                </a:solidFill>
              </a:rPr>
              <a:t>Vertraagde beweging</a:t>
            </a:r>
            <a:endParaRPr lang="nl-NL" dirty="0">
              <a:solidFill>
                <a:schemeClr val="tx2"/>
              </a:solidFill>
            </a:endParaRPr>
          </a:p>
        </p:txBody>
      </p:sp>
      <p:sp>
        <p:nvSpPr>
          <p:cNvPr id="25604" name="Line 6"/>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xmlns="">
                <a:noFill/>
              </a14:hiddenFill>
            </a:ext>
          </a:extLst>
        </p:spPr>
        <p:txBody>
          <a:bodyPr wrap="none" anchor="ctr"/>
          <a:lstStyle/>
          <a:p>
            <a:endParaRPr lang="en-GB"/>
          </a:p>
        </p:txBody>
      </p:sp>
      <p:pic>
        <p:nvPicPr>
          <p:cNvPr id="6" name="Picture 5" descr="bounce.gif"/>
          <p:cNvPicPr>
            <a:picLocks noChangeAspect="1"/>
          </p:cNvPicPr>
          <p:nvPr/>
        </p:nvPicPr>
        <p:blipFill>
          <a:blip r:embed="rId3"/>
          <a:stretch>
            <a:fillRect/>
          </a:stretch>
        </p:blipFill>
        <p:spPr>
          <a:xfrm>
            <a:off x="717550" y="3683000"/>
            <a:ext cx="7708900" cy="812800"/>
          </a:xfrm>
          <a:prstGeom prst="rect">
            <a:avLst/>
          </a:prstGeom>
        </p:spPr>
      </p:pic>
      <p:sp>
        <p:nvSpPr>
          <p:cNvPr id="7" name="Rectangle 6"/>
          <p:cNvSpPr/>
          <p:nvPr/>
        </p:nvSpPr>
        <p:spPr>
          <a:xfrm>
            <a:off x="8382000" y="3505200"/>
            <a:ext cx="591261" cy="338554"/>
          </a:xfrm>
          <a:prstGeom prst="rect">
            <a:avLst/>
          </a:prstGeom>
        </p:spPr>
        <p:txBody>
          <a:bodyPr wrap="none">
            <a:spAutoFit/>
          </a:bodyPr>
          <a:lstStyle/>
          <a:p>
            <a:r>
              <a:rPr lang="nl-NL" sz="1600" dirty="0" err="1" smtClean="0"/>
              <a:t>U</a:t>
            </a:r>
            <a:r>
              <a:rPr lang="nl-NL" sz="1600" baseline="-25000" dirty="0" err="1" smtClean="0"/>
              <a:t>max</a:t>
            </a:r>
            <a:endParaRPr lang="en-US" sz="1600"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9" descr="2008-09-16_1018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5257800"/>
            <a:ext cx="3810000" cy="619520"/>
          </a:xfrm>
          <a:prstGeom prst="rect">
            <a:avLst/>
          </a:prstGeom>
          <a:noFill/>
          <a:extLst>
            <a:ext uri="{909E8E84-426E-40dd-AFC4-6F175D3DCCD1}">
              <a14:hiddenFill xmlns:a14="http://schemas.microsoft.com/office/drawing/2010/main" xmlns="">
                <a:solidFill>
                  <a:srgbClr val="FFFFFF"/>
                </a:solidFill>
              </a14:hiddenFill>
            </a:ext>
          </a:extLst>
        </p:spPr>
      </p:pic>
      <p:sp>
        <p:nvSpPr>
          <p:cNvPr id="25603" name="Rectangle 5"/>
          <p:cNvSpPr>
            <a:spLocks noChangeArrowheads="1"/>
          </p:cNvSpPr>
          <p:nvPr/>
        </p:nvSpPr>
        <p:spPr bwMode="auto">
          <a:xfrm>
            <a:off x="568325" y="71438"/>
            <a:ext cx="8029575"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l"/>
            <a:r>
              <a:rPr lang="en-US" dirty="0" err="1" smtClean="0"/>
              <a:t>Schrödingervergelijking</a:t>
            </a:r>
            <a:r>
              <a:rPr lang="en-US" dirty="0" smtClean="0"/>
              <a:t>  (1D, </a:t>
            </a:r>
            <a:r>
              <a:rPr lang="en-US" dirty="0" err="1" smtClean="0"/>
              <a:t>tijdonafhankelijk</a:t>
            </a:r>
            <a:r>
              <a:rPr lang="en-US" dirty="0" smtClean="0"/>
              <a:t>)</a:t>
            </a:r>
            <a:endParaRPr lang="nl-NL" dirty="0">
              <a:solidFill>
                <a:schemeClr val="tx2"/>
              </a:solidFill>
            </a:endParaRPr>
          </a:p>
        </p:txBody>
      </p:sp>
      <p:sp>
        <p:nvSpPr>
          <p:cNvPr id="25604" name="Line 6"/>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xmlns="">
                <a:noFill/>
              </a14:hiddenFill>
            </a:ext>
          </a:extLst>
        </p:spPr>
        <p:txBody>
          <a:bodyPr wrap="none" anchor="ctr"/>
          <a:lstStyle/>
          <a:p>
            <a:endParaRPr lang="en-GB"/>
          </a:p>
        </p:txBody>
      </p:sp>
      <p:graphicFrame>
        <p:nvGraphicFramePr>
          <p:cNvPr id="241667" name="Object 3"/>
          <p:cNvGraphicFramePr>
            <a:graphicFrameLocks noChangeAspect="1"/>
          </p:cNvGraphicFramePr>
          <p:nvPr/>
        </p:nvGraphicFramePr>
        <p:xfrm>
          <a:off x="3144838" y="1524000"/>
          <a:ext cx="1884362" cy="635000"/>
        </p:xfrm>
        <a:graphic>
          <a:graphicData uri="http://schemas.openxmlformats.org/presentationml/2006/ole">
            <mc:AlternateContent xmlns:mc="http://schemas.openxmlformats.org/markup-compatibility/2006">
              <mc:Choice xmlns:v="urn:schemas-microsoft-com:vml" Requires="v">
                <p:oleObj spid="_x0000_s242248" name="Equation" r:id="rId5" imgW="1104900" imgH="381000" progId="Equation.3">
                  <p:embed/>
                </p:oleObj>
              </mc:Choice>
              <mc:Fallback>
                <p:oleObj name="Equation" r:id="rId5" imgW="1104900" imgH="381000" progId="Equation.3">
                  <p:embed/>
                  <p:pic>
                    <p:nvPicPr>
                      <p:cNvPr id="0" name="Picture 4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4838" y="1524000"/>
                        <a:ext cx="1884362" cy="6350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241668" name="Object 4"/>
          <p:cNvGraphicFramePr>
            <a:graphicFrameLocks noChangeAspect="1"/>
          </p:cNvGraphicFramePr>
          <p:nvPr/>
        </p:nvGraphicFramePr>
        <p:xfrm>
          <a:off x="1295400" y="762000"/>
          <a:ext cx="1430337" cy="635000"/>
        </p:xfrm>
        <a:graphic>
          <a:graphicData uri="http://schemas.openxmlformats.org/presentationml/2006/ole">
            <mc:AlternateContent xmlns:mc="http://schemas.openxmlformats.org/markup-compatibility/2006">
              <mc:Choice xmlns:v="urn:schemas-microsoft-com:vml" Requires="v">
                <p:oleObj spid="_x0000_s242249" name="Equation" r:id="rId7" imgW="838200" imgH="381000" progId="Equation.3">
                  <p:embed/>
                </p:oleObj>
              </mc:Choice>
              <mc:Fallback>
                <p:oleObj name="Equation" r:id="rId7" imgW="838200" imgH="381000" progId="Equation.3">
                  <p:embed/>
                  <p:pic>
                    <p:nvPicPr>
                      <p:cNvPr id="0" name="Picture 4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5400" y="762000"/>
                        <a:ext cx="1430337" cy="6350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241669" name="Object 5"/>
          <p:cNvGraphicFramePr>
            <a:graphicFrameLocks noChangeAspect="1"/>
          </p:cNvGraphicFramePr>
          <p:nvPr/>
        </p:nvGraphicFramePr>
        <p:xfrm>
          <a:off x="1295400" y="1498600"/>
          <a:ext cx="1320800" cy="635000"/>
        </p:xfrm>
        <a:graphic>
          <a:graphicData uri="http://schemas.openxmlformats.org/presentationml/2006/ole">
            <mc:AlternateContent xmlns:mc="http://schemas.openxmlformats.org/markup-compatibility/2006">
              <mc:Choice xmlns:v="urn:schemas-microsoft-com:vml" Requires="v">
                <p:oleObj spid="_x0000_s242250" name="Equation" r:id="rId9" imgW="774700" imgH="381000" progId="Equation.3">
                  <p:embed/>
                </p:oleObj>
              </mc:Choice>
              <mc:Fallback>
                <p:oleObj name="Equation" r:id="rId9" imgW="774700" imgH="381000" progId="Equation.3">
                  <p:embed/>
                  <p:pic>
                    <p:nvPicPr>
                      <p:cNvPr id="0" name="Picture 42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95400" y="1498600"/>
                        <a:ext cx="1320800" cy="6350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241670" name="Object 6"/>
          <p:cNvGraphicFramePr>
            <a:graphicFrameLocks noChangeAspect="1"/>
          </p:cNvGraphicFramePr>
          <p:nvPr/>
        </p:nvGraphicFramePr>
        <p:xfrm>
          <a:off x="3191933" y="2429933"/>
          <a:ext cx="1343025" cy="350837"/>
        </p:xfrm>
        <a:graphic>
          <a:graphicData uri="http://schemas.openxmlformats.org/presentationml/2006/ole">
            <mc:AlternateContent xmlns:mc="http://schemas.openxmlformats.org/markup-compatibility/2006">
              <mc:Choice xmlns:v="urn:schemas-microsoft-com:vml" Requires="v">
                <p:oleObj spid="_x0000_s242251" name="Equation" r:id="rId11" imgW="723900" imgH="190500" progId="Equation.3">
                  <p:embed/>
                </p:oleObj>
              </mc:Choice>
              <mc:Fallback>
                <p:oleObj name="Equation" r:id="rId11" imgW="723900" imgH="190500" progId="Equation.3">
                  <p:embed/>
                  <p:pic>
                    <p:nvPicPr>
                      <p:cNvPr id="0" name="Picture 43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91933" y="2429933"/>
                        <a:ext cx="1343025" cy="35083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241671" name="Object 7"/>
          <p:cNvGraphicFramePr>
            <a:graphicFrameLocks noChangeAspect="1"/>
          </p:cNvGraphicFramePr>
          <p:nvPr>
            <p:extLst>
              <p:ext uri="{D42A27DB-BD31-4B8C-83A1-F6EECF244321}">
                <p14:modId xmlns:p14="http://schemas.microsoft.com/office/powerpoint/2010/main" val="3933902547"/>
              </p:ext>
            </p:extLst>
          </p:nvPr>
        </p:nvGraphicFramePr>
        <p:xfrm>
          <a:off x="1198563" y="2997200"/>
          <a:ext cx="3368675" cy="771525"/>
        </p:xfrm>
        <a:graphic>
          <a:graphicData uri="http://schemas.openxmlformats.org/presentationml/2006/ole">
            <mc:AlternateContent xmlns:mc="http://schemas.openxmlformats.org/markup-compatibility/2006">
              <mc:Choice xmlns:v="urn:schemas-microsoft-com:vml" Requires="v">
                <p:oleObj spid="_x0000_s242252" name="Equation" r:id="rId13" imgW="1815840" imgH="419040" progId="Equation.3">
                  <p:embed/>
                </p:oleObj>
              </mc:Choice>
              <mc:Fallback>
                <p:oleObj name="Equation" r:id="rId13" imgW="1815840" imgH="419040" progId="Equation.3">
                  <p:embed/>
                  <p:pic>
                    <p:nvPicPr>
                      <p:cNvPr id="0" name="Picture 43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98563" y="2997200"/>
                        <a:ext cx="3368675" cy="77152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241673" name="Object 9"/>
          <p:cNvGraphicFramePr>
            <a:graphicFrameLocks noChangeAspect="1"/>
          </p:cNvGraphicFramePr>
          <p:nvPr>
            <p:extLst>
              <p:ext uri="{D42A27DB-BD31-4B8C-83A1-F6EECF244321}">
                <p14:modId xmlns:p14="http://schemas.microsoft.com/office/powerpoint/2010/main" val="1406358681"/>
              </p:ext>
            </p:extLst>
          </p:nvPr>
        </p:nvGraphicFramePr>
        <p:xfrm>
          <a:off x="1614488" y="4079875"/>
          <a:ext cx="2589212" cy="771525"/>
        </p:xfrm>
        <a:graphic>
          <a:graphicData uri="http://schemas.openxmlformats.org/presentationml/2006/ole">
            <mc:AlternateContent xmlns:mc="http://schemas.openxmlformats.org/markup-compatibility/2006">
              <mc:Choice xmlns:v="urn:schemas-microsoft-com:vml" Requires="v">
                <p:oleObj spid="_x0000_s242253" name="Equation" r:id="rId15" imgW="1396800" imgH="419040" progId="Equation.3">
                  <p:embed/>
                </p:oleObj>
              </mc:Choice>
              <mc:Fallback>
                <p:oleObj name="Equation" r:id="rId15" imgW="1396800" imgH="419040" progId="Equation.3">
                  <p:embed/>
                  <p:pic>
                    <p:nvPicPr>
                      <p:cNvPr id="0" name="Picture 43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14488" y="4079875"/>
                        <a:ext cx="2589212" cy="77152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pic>
        <p:nvPicPr>
          <p:cNvPr id="22" name="Picture 21"/>
          <p:cNvPicPr>
            <a:picLocks noChangeAspect="1"/>
          </p:cNvPicPr>
          <p:nvPr/>
        </p:nvPicPr>
        <p:blipFill>
          <a:blip r:embed="rId17"/>
          <a:stretch>
            <a:fillRect/>
          </a:stretch>
        </p:blipFill>
        <p:spPr>
          <a:xfrm>
            <a:off x="5433963" y="5333999"/>
            <a:ext cx="3530525" cy="631371"/>
          </a:xfrm>
          <a:prstGeom prst="rect">
            <a:avLst/>
          </a:prstGeom>
        </p:spPr>
      </p:pic>
      <p:sp>
        <p:nvSpPr>
          <p:cNvPr id="23" name="Rectangle 22"/>
          <p:cNvSpPr/>
          <p:nvPr/>
        </p:nvSpPr>
        <p:spPr>
          <a:xfrm>
            <a:off x="5590627" y="4888468"/>
            <a:ext cx="1737149" cy="369332"/>
          </a:xfrm>
          <a:prstGeom prst="rect">
            <a:avLst/>
          </a:prstGeom>
        </p:spPr>
        <p:txBody>
          <a:bodyPr wrap="none">
            <a:spAutoFit/>
          </a:bodyPr>
          <a:lstStyle/>
          <a:p>
            <a:r>
              <a:rPr lang="en-US" sz="1800" dirty="0" smtClean="0"/>
              <a:t>In 3 </a:t>
            </a:r>
            <a:r>
              <a:rPr lang="en-US" sz="1800" dirty="0" err="1" smtClean="0"/>
              <a:t>dimensies</a:t>
            </a:r>
            <a:r>
              <a:rPr lang="en-US" sz="1800" dirty="0" smtClean="0"/>
              <a:t>:</a:t>
            </a:r>
            <a:endParaRPr lang="en-US" sz="1800" dirty="0"/>
          </a:p>
        </p:txBody>
      </p:sp>
      <p:sp>
        <p:nvSpPr>
          <p:cNvPr id="25" name="Rectangle 24"/>
          <p:cNvSpPr/>
          <p:nvPr/>
        </p:nvSpPr>
        <p:spPr>
          <a:xfrm>
            <a:off x="3003685" y="914400"/>
            <a:ext cx="3854315" cy="369332"/>
          </a:xfrm>
          <a:prstGeom prst="rect">
            <a:avLst/>
          </a:prstGeom>
        </p:spPr>
        <p:txBody>
          <a:bodyPr wrap="none">
            <a:spAutoFit/>
          </a:bodyPr>
          <a:lstStyle/>
          <a:p>
            <a:r>
              <a:rPr lang="en-US" sz="1800" dirty="0" smtClean="0"/>
              <a:t>(</a:t>
            </a:r>
            <a:r>
              <a:rPr lang="en-US" sz="1800" dirty="0" err="1" smtClean="0"/>
              <a:t>Energiebehoud</a:t>
            </a:r>
            <a:r>
              <a:rPr lang="en-US" sz="1800" dirty="0" smtClean="0"/>
              <a:t>, </a:t>
            </a:r>
            <a:r>
              <a:rPr lang="en-US" sz="1800" dirty="0" err="1" smtClean="0"/>
              <a:t>niet</a:t>
            </a:r>
            <a:r>
              <a:rPr lang="en-US" sz="1800" dirty="0" smtClean="0"/>
              <a:t> </a:t>
            </a:r>
            <a:r>
              <a:rPr lang="en-US" sz="1800" dirty="0" err="1" smtClean="0"/>
              <a:t>relativistisch</a:t>
            </a:r>
            <a:r>
              <a:rPr lang="en-US" sz="1800" dirty="0" smtClean="0"/>
              <a:t>)</a:t>
            </a:r>
            <a:endParaRPr lang="en-US" sz="1800" dirty="0"/>
          </a:p>
        </p:txBody>
      </p:sp>
      <p:sp>
        <p:nvSpPr>
          <p:cNvPr id="26" name="Rectangle 25"/>
          <p:cNvSpPr/>
          <p:nvPr/>
        </p:nvSpPr>
        <p:spPr>
          <a:xfrm>
            <a:off x="1219200" y="2450068"/>
            <a:ext cx="1810073" cy="369332"/>
          </a:xfrm>
          <a:prstGeom prst="rect">
            <a:avLst/>
          </a:prstGeom>
        </p:spPr>
        <p:txBody>
          <a:bodyPr wrap="none">
            <a:spAutoFit/>
          </a:bodyPr>
          <a:lstStyle/>
          <a:p>
            <a:r>
              <a:rPr lang="en-US" sz="1800" dirty="0" smtClean="0"/>
              <a:t>We </a:t>
            </a:r>
            <a:r>
              <a:rPr lang="en-US" sz="1800" dirty="0" err="1" smtClean="0"/>
              <a:t>nemen</a:t>
            </a:r>
            <a:r>
              <a:rPr lang="en-US" sz="1800" dirty="0" smtClean="0"/>
              <a:t> </a:t>
            </a:r>
            <a:r>
              <a:rPr lang="en-US" sz="1800" dirty="0" err="1" smtClean="0"/>
              <a:t>aan</a:t>
            </a:r>
            <a:r>
              <a:rPr lang="en-US" sz="1800" dirty="0" smtClean="0"/>
              <a:t>:</a:t>
            </a:r>
            <a:endParaRPr lang="en-US" sz="1800" dirty="0"/>
          </a:p>
        </p:txBody>
      </p:sp>
      <p:pic>
        <p:nvPicPr>
          <p:cNvPr id="16" name="Picture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483031" y="3031199"/>
            <a:ext cx="3121417" cy="6858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7" name="Picture 1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004048" y="2276872"/>
            <a:ext cx="3643261" cy="6594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166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2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4166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416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41671"/>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nodeType="afterEffect">
                                  <p:stCondLst>
                                    <p:cond delay="25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16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1673"/>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nodeType="afterEffect">
                                  <p:stCondLst>
                                    <p:cond delay="500"/>
                                  </p:stCondLst>
                                  <p:childTnLst>
                                    <p:set>
                                      <p:cBhvr>
                                        <p:cTn id="37" dur="1" fill="hold">
                                          <p:stCondLst>
                                            <p:cond delay="0"/>
                                          </p:stCondLst>
                                        </p:cTn>
                                        <p:tgtEl>
                                          <p:spTgt spid="11"/>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22"/>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684213" y="836613"/>
            <a:ext cx="8278812" cy="5876925"/>
          </a:xfrm>
          <a:prstGeom prst="rect">
            <a:avLst/>
          </a:prstGeom>
          <a:noFill/>
          <a:ln w="9525">
            <a:noFill/>
            <a:miter lim="800000"/>
            <a:headEnd/>
            <a:tailEnd/>
          </a:ln>
        </p:spPr>
        <p:txBody>
          <a:bodyPr>
            <a:prstTxWarp prst="textNoShape">
              <a:avLst/>
            </a:prstTxWarp>
          </a:bodyPr>
          <a:lstStyle/>
          <a:p>
            <a:pPr marL="419100" indent="-419100" algn="l">
              <a:lnSpc>
                <a:spcPct val="140000"/>
              </a:lnSpc>
              <a:spcBef>
                <a:spcPct val="20000"/>
              </a:spcBef>
              <a:buFont typeface="Arial" pitchFamily="-83" charset="0"/>
              <a:buChar char="•"/>
            </a:pPr>
            <a:r>
              <a:rPr lang="nl-NL" sz="2000" dirty="0" smtClean="0">
                <a:sym typeface="Wingdings" pitchFamily="-83" charset="2"/>
              </a:rPr>
              <a:t>Doorlezen: </a:t>
            </a:r>
            <a:r>
              <a:rPr lang="nl-NL" sz="2000" dirty="0" err="1" smtClean="0">
                <a:sym typeface="Wingdings" pitchFamily="-83" charset="2"/>
              </a:rPr>
              <a:t>Giancoli</a:t>
            </a:r>
            <a:r>
              <a:rPr lang="nl-NL" sz="2000" dirty="0" smtClean="0">
                <a:sym typeface="Wingdings" pitchFamily="-83" charset="2"/>
              </a:rPr>
              <a:t> </a:t>
            </a:r>
            <a:r>
              <a:rPr lang="nl-NL" sz="2000" dirty="0" err="1" smtClean="0">
                <a:sym typeface="Wingdings" pitchFamily="-83" charset="2"/>
              </a:rPr>
              <a:t>Ch</a:t>
            </a:r>
            <a:r>
              <a:rPr lang="nl-NL" sz="2000" dirty="0" smtClean="0">
                <a:sym typeface="Wingdings" pitchFamily="-83" charset="2"/>
              </a:rPr>
              <a:t> 37, </a:t>
            </a:r>
            <a:r>
              <a:rPr lang="nl-NL" sz="2000" dirty="0" err="1" smtClean="0">
                <a:sym typeface="Wingdings" pitchFamily="-83" charset="2"/>
              </a:rPr>
              <a:t>Ch</a:t>
            </a:r>
            <a:r>
              <a:rPr lang="nl-NL" sz="2000" dirty="0" smtClean="0">
                <a:sym typeface="Wingdings" pitchFamily="-83" charset="2"/>
              </a:rPr>
              <a:t> 38 + § 39 1-5  (voorkennis)</a:t>
            </a:r>
          </a:p>
          <a:p>
            <a:pPr marL="419100" indent="-419100" algn="l">
              <a:lnSpc>
                <a:spcPct val="140000"/>
              </a:lnSpc>
              <a:spcBef>
                <a:spcPct val="20000"/>
              </a:spcBef>
              <a:buFont typeface="Arial" pitchFamily="-83" charset="0"/>
              <a:buChar char="•"/>
            </a:pPr>
            <a:r>
              <a:rPr lang="nl-NL" sz="2000" dirty="0"/>
              <a:t>Maak in Mastering </a:t>
            </a:r>
            <a:r>
              <a:rPr lang="nl-NL" sz="2000" dirty="0" err="1"/>
              <a:t>Physics</a:t>
            </a:r>
            <a:r>
              <a:rPr lang="nl-NL" sz="2000" dirty="0"/>
              <a:t> ‘week 1’</a:t>
            </a:r>
          </a:p>
          <a:p>
            <a:pPr marL="419100" indent="-419100" algn="l">
              <a:lnSpc>
                <a:spcPct val="140000"/>
              </a:lnSpc>
              <a:spcBef>
                <a:spcPct val="20000"/>
              </a:spcBef>
              <a:buFont typeface="Arial" pitchFamily="-83" charset="0"/>
              <a:buChar char="•"/>
            </a:pPr>
            <a:r>
              <a:rPr lang="nl-NL" sz="2000" dirty="0" smtClean="0">
                <a:sym typeface="Wingdings" pitchFamily="-83" charset="2"/>
              </a:rPr>
              <a:t>Maak </a:t>
            </a:r>
            <a:r>
              <a:rPr lang="fr-FR" sz="2000" i="1" dirty="0" err="1" smtClean="0"/>
              <a:t>Problems</a:t>
            </a:r>
            <a:r>
              <a:rPr lang="fr-FR" sz="2000" dirty="0" smtClean="0"/>
              <a:t>:     37</a:t>
            </a:r>
            <a:r>
              <a:rPr lang="fr-FR" sz="2000" baseline="-25000" dirty="0" smtClean="0"/>
              <a:t>42,49,</a:t>
            </a:r>
            <a:r>
              <a:rPr lang="fr-FR" sz="2000" b="1" baseline="-25000" dirty="0" smtClean="0"/>
              <a:t>57</a:t>
            </a:r>
            <a:r>
              <a:rPr lang="fr-FR" sz="2000" baseline="-25000" dirty="0" smtClean="0"/>
              <a:t> </a:t>
            </a:r>
            <a:r>
              <a:rPr lang="fr-FR" sz="2000" dirty="0" smtClean="0"/>
              <a:t>; 38</a:t>
            </a:r>
            <a:r>
              <a:rPr lang="fr-FR" sz="2000" baseline="-25000" dirty="0" smtClean="0"/>
              <a:t>7,</a:t>
            </a:r>
            <a:r>
              <a:rPr lang="fr-FR" sz="2000" b="1" baseline="-25000" dirty="0" smtClean="0"/>
              <a:t>13</a:t>
            </a:r>
            <a:r>
              <a:rPr lang="fr-FR" sz="2000" baseline="-25000" dirty="0" smtClean="0"/>
              <a:t>,23,</a:t>
            </a:r>
            <a:r>
              <a:rPr lang="fr-FR" sz="2000" b="1" baseline="-25000" dirty="0" smtClean="0"/>
              <a:t>34</a:t>
            </a:r>
            <a:r>
              <a:rPr lang="fr-FR" sz="2000" baseline="-25000" dirty="0" smtClean="0"/>
              <a:t>,</a:t>
            </a:r>
            <a:r>
              <a:rPr lang="fr-FR" sz="2000" b="1" baseline="-25000" dirty="0" smtClean="0"/>
              <a:t>39</a:t>
            </a:r>
            <a:endParaRPr lang="nl-NL" sz="2000" b="1" dirty="0" smtClean="0">
              <a:sym typeface="Wingdings" pitchFamily="-83" charset="2"/>
            </a:endParaRPr>
          </a:p>
          <a:p>
            <a:pPr marL="419100" indent="-419100" algn="l">
              <a:lnSpc>
                <a:spcPct val="140000"/>
              </a:lnSpc>
              <a:spcBef>
                <a:spcPct val="20000"/>
              </a:spcBef>
            </a:pPr>
            <a:endParaRPr lang="en-US" sz="2000" dirty="0" smtClean="0">
              <a:sym typeface="Wingdings" pitchFamily="-83" charset="2"/>
            </a:endParaRPr>
          </a:p>
          <a:p>
            <a:pPr marL="419100" indent="-419100" algn="l">
              <a:lnSpc>
                <a:spcPct val="140000"/>
              </a:lnSpc>
              <a:spcBef>
                <a:spcPct val="20000"/>
              </a:spcBef>
            </a:pPr>
            <a:r>
              <a:rPr lang="nl-NL" sz="2000" dirty="0" smtClean="0">
                <a:sym typeface="Wingdings" pitchFamily="-83" charset="2"/>
              </a:rPr>
              <a:t>huiswerkbespreking:</a:t>
            </a:r>
            <a:endParaRPr lang="en-US" sz="2000" dirty="0" smtClean="0">
              <a:sym typeface="Wingdings" pitchFamily="-83" charset="2"/>
            </a:endParaRPr>
          </a:p>
          <a:p>
            <a:pPr marL="419100" indent="-419100" algn="l">
              <a:lnSpc>
                <a:spcPct val="140000"/>
              </a:lnSpc>
              <a:spcBef>
                <a:spcPct val="20000"/>
              </a:spcBef>
            </a:pPr>
            <a:r>
              <a:rPr lang="nl-NL" sz="2000" dirty="0" smtClean="0"/>
              <a:t>	welkom </a:t>
            </a:r>
            <a:r>
              <a:rPr lang="nl-NL" sz="2000" b="1" dirty="0"/>
              <a:t>mits</a:t>
            </a:r>
            <a:r>
              <a:rPr lang="nl-NL" sz="2000" dirty="0"/>
              <a:t> voorbereid</a:t>
            </a:r>
            <a:r>
              <a:rPr lang="nl-NL" sz="2000" dirty="0" smtClean="0"/>
              <a:t>!</a:t>
            </a:r>
            <a:endParaRPr lang="nl-NL" sz="2000" dirty="0">
              <a:sym typeface="Wingdings" pitchFamily="-83" charset="2"/>
            </a:endParaRPr>
          </a:p>
        </p:txBody>
      </p:sp>
      <p:sp>
        <p:nvSpPr>
          <p:cNvPr id="28675"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pPr algn="l"/>
            <a:r>
              <a:rPr lang="nl-NL" sz="2500">
                <a:solidFill>
                  <a:schemeClr val="tx2"/>
                </a:solidFill>
              </a:rPr>
              <a:t>Huiswerk</a:t>
            </a:r>
          </a:p>
        </p:txBody>
      </p:sp>
      <p:sp>
        <p:nvSpPr>
          <p:cNvPr id="28676"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en-US"/>
          </a:p>
        </p:txBody>
      </p:sp>
      <p:sp>
        <p:nvSpPr>
          <p:cNvPr id="2" name="AutoShape 2" descr="data:image/jpeg;base64,/9j/4AAQSkZJRgABAQAAAQABAAD/2wCEAAkGBhQSERQUEhQWFBQWGBwZGBgYGB0eGBwgHBwYHBogHSEdHyYeHhsjGRgdHzAgJCcpLCwsFyAxNTAqNSYsLCkBCQoKBQUFDQUFDSkYEhgpKSkpKSkpKSkpKSkpKSkpKSkpKSkpKSkpKSkpKSkpKSkpKSkpKSkpKSkpKSkpKSkpKf/AABEIALgBEgMBIgACEQEDEQH/xAAcAAABBQEBAQAAAAAAAAAAAAAEAAECAwUGBwj/xABDEAACAQIFAgQDBAgFAgUFAAABAgMEEQAFEiExQVEGEyJhFHGBIzJCUjNidJGhsbPRBxU1csHh8CQ0Q1OCFiVjk7L/xAAUAQEAAAAAAAAAAAAAAAAAAAAA/8QAFBEBAAAAAAAAAAAAAAAAAAAAAP/aAAwDAQACEQMRAD8A4mqntS+VSFpIyxZ/QdQPuRccYvy4xUMKyvpkqJBdRfaMdLgfiPvi6o8Uz1MywUaiNSbKqeke5Nug33OJZxkkGtfOq0aQW1AJZDbkEg/xtgKHpp6yMyGNIlbiRm0g/IdcARTGiicWvLLtqBBXSO1u5xbmVdNV1CQIAq30IFPoAHX5WF8E5i1JTjyVj89+C7Mbk+wHG+AxqTKQ8ZnncxoT6drs/wAvYd8Z7kBvsix2INxvv8sbeYZBUlV+ykWMfdViCVB345thq7NFiVYKYcbM1vUzdffngYDKy8RAM8puV+6nGo+57DC8t5ySibLzYWA+ZONSs8NFFDVEypIwvotcj/dbg4zJcwKx+SttIJJKn7x9/lgB0JicHYldxvcYlFAZSzEgAbsx4H/XB0tDFCimS7yML6QbBb8X7nAK0bsCyI2jvY2/64ClwL7EkYZQLi97dcEw1IRCAv2hPJ6D298OtESutyFB+7flvl7e+AoO5so+XU4g6Ec4dXI4OJRqtiWJ24A64BmcsR+7DOoG17/ywwF+Bh1ax4vgI4ckYkFJ/wC9sQwDlcK+EN+ThjgH04bCtiR36YCOFhEYV8A4OC8pzWSmmSaFtLobg/8AB7g8YDOFgPWch8Zw1bamdKaqB2BP2cl+xPBP5SfkcbdZRpP6JB5cvY8N/tP/ABjwy+Ow8NePWiUQ1SmaHYK1/tIx+qeo/VP0OAMzvwy8THYkYwmiIx6lDWpJEGDCogOwkH3l9mHP0O/zxzPiDIgPUm4O4I4IwHHEYc+kE9+MENAQd8CVb7fPACHFZxacUsd8B9C+EB/9vo/2eH+muFheEP8AT6P9nh/prhYDy6geNhN/l8colK2sF1i3X1WuuBchy5IPMqK0XdDaOF+p/MQeQMH5x4jFOFpKFWQddrO7Hv1J364IzHJkWFVr6tjIRfQoB0HsSTckdR7YAbLcwnrWYrFEIV2LsAqrfsQAb27YGpMrWjd5yyzlB6dJ2Vj1IO5tivOq5lhjhpSGiA+8gIuf1v1sGCKnoIl81VnqHUM2rcLcfdA4+ZwGfk8E1bI8skrRQxm7ODvc8Bfc4sV6UVCtD5hlBuCfXqPuO98FTZdUVFPeKD4dHOr72lX22sp9sUrVrlsGhQfiJN3YixHYKfy+998Bn0+VtNUM1YTGi3ZtVwWHZb98Wz5l8RKIaWmjI4ChRwOpNr/W+NKio5Zqcy1c/lRSD0qV1Ow7i59I98BpUR0kEopnWVpDYtxIoF9rdiT/AAwGXV+GXjYF2Rhe7Ij3YDqN+dsV1NZJVTLHF6V4VeAoHU/Ic42MnyiJYfiq1ixa/lxXtq92N76SegwAYmqSxo6cpp2LRk6bH8xOAzMyo4YyVEjOw5IA039utvfAUjMQNV7DYXxq0cYpnZqhCXA+zVt1J7nobYaKnlqtTswWNeWY+kdgB1PsMAJNUJYJEvsSRdif+PliiakZPvWB7X3/AHYlMBG48ty1uDa2Gg0s15GIHJPU+3zOAq8w2t0xZJCqgeq5IvYcD54eSzm0aW+VycVlCp9Q46HAQGJqwA4uf5YsaRpGsNvYbAYrmjA2DBu9sAvKNr2sO+GVrcYbVfk4k+ngfvOAYLtcn++I4coRyMOX2t/2cAwwgL8Ydo7c89sRBwCw+HsPrhghO4G2AY4dRc2x03hLwJU1p1JHpj6zSbIO9vzH2GPUMj8KUdALqoqZ/wD3XUWU/qLuB8+cBzv+G3g+qibz5SaamNiyuN5h2Ck7bdTuOmCvF8reYWp1HljbR0Pv7HHSVda8hJYk4AmivfAcLGUmBtsw5U8j/p74x8zoiDxjrs48N6jrjurjcEYw2q/VonXQ3AP4W/scBzZXFLDfHUVfh421KNucc9JAVaxGA9+8Ij/wFH+zw/01wsP4S/8AIUn7PF/TXCwHncWaUss6inp5PNG6vGS7g9DZubYzafw5J8V5mYakhW7nWD67fh7C/XBi1X+VUxRVPnzXLPtwNgFI6dTgjLaF/hzNXVEkaSi6wi12Xu1+Aem2Aqj8Tz1c/k0qKEHSwEaqOp2tbDVfhuI1CyPNFIQbtEPSpt0BPS+K0kSKnlWgLOXb1jT6wOm45HttiGQUcUEJqqwCSRifLjY3AtyWHf2PbADvmFRmNUsSkxpc3I4RRyTboAMFZmaFNMREkzD06y12v7Dj6YPoKt6xJDDTLGLaROCI1HtsPV8sA5bl4y4SVEw8yXiNhYovUm/5sANnuVVM80YcSRwHSod0KhV9x7AYurvEkcBWnoY1NrLcKC0h4uTa5v2xb4emqa15JnnaCBD6nPquT+EAmxNu/fEaSKkgmaaCUSSqGKrIo3buun8WArzrwzJIimaSCCS36ME3/wDlb0hsBZ1m7IkVJTxldIAsNy7G1ztySeuHyegaqlkmq2KQxbsCbM55Cjrv1OD4c2jmmEdLRBiu4Mdw6221aunzOAzcwyCCnQCpkeSYi5UGwQ9R1JI4xgTJLotGJDBckHSbb87jnHSJ4XcVPmVd2iW7tYh7230tbi52JxCXNp66fyqf0IO2yIo6m2wGAyI6yGCBfLCvM4uzEX0fqi/HzwI2UyFfMk0xhtxqNiR7Dt74NzfJoYibVGtxubpYE9uTtgI1LVMyiRwoYgXPCj5dgMAJDVMgZVNr8kc7e/bFkdOujW7bk7KOfmewwZXtCD5cEes8ajcsT3AGw+WAqjLpI/voV+fP7sBUIyb6QSB9bfuw8Eircsuo9B0v74Jlr2cLHGugWA0ryx7nuThqrLxHs7jX+VRe3zPfAULCz3YD0jk8AYgrFWuLXH1w3mm1rm3bFx8tVFvUxG99gPYd/mcBGNdRJZrDknk/TFTWvtfFnwzW1aSAevTCjn0ggDc9ev07YCsc7/XFlixsq/Qc4Oy7IJZyoQFmf7qqCzH6Dp88eieGv8IvKtJXy6BsfJTdiOzG/p+QvgPPso8LVNU+iCJpDfe33V92PAHzx6tkn+G1NS6Xq2FTKLHyxtEp7H8/129sdIasIgjgRYYx+FBb99uT7nAxGAnVZkz2H3FAsFXZQPYDpgUDEmTEL4B2GKGxY0lsAzZhc6UGo+2AtdgBucc9nVMswKomtvYYJzGojiGqplC9QgO59scjnPjxmBSnXyk41fiOA2fDuW1ETFRJHILbwl7tb9Uc/uvjUqMihqfujTJ1QizD+49xjytK1w4dWYODcMCdV+9+b47nJPHUc2iOt9DjZalOb9C4H/8AQ37jAexeHsrKUlOn5YY147IowsFZNIPh4bTq48tPWGFm9I3+vP1wsB5NWZpQJphipjOSdiWZpCT+X3+WBfEHhmrqJkLrKkJsPXuyL7gHoMXZZlC5YJaltNQ9gsbqQVS/J7huxw3hwz1ZepnneCBDsQTqc9Qt9rDqd+cA9f4p8tkpKBeoRQmxY8XPUk874vzrw2sqoKqpjSUDcIm3yZr8+9sTpPhRK70mr4jSdN11knqQQLqfe2MvI8oZ5pJ6+6xxb+UxsXPQWO+nvgG8RZ1LeKkpkAVQEQRm4Y7C4I5J5xoVFNSUUfl1BNRKRd7uQinqAAbbdzi+h8QtVTeXTUkTKnJChFQdCWA9PzwMvhDy6k1FQRPHHd/LVg+43Aa/K99sANm1HUS0qLSQzJDudJUgb73B2LDDtmkGWQKkWl6hheWQj1A/lF9wBe30w9NnVVmNV5cTGNF3d99KKOvQdLAbYKzKiofOQyTvJKpF3cAqxHdRvY27nAQbLZqqn11bxU4f1ISPtSOhNrek++M56kZdSmOGzvKTqlVgbgbAbbgb8YeviqK2tEbkxREm77hQg6qDboBYfLB1bnlNGy09LSxym+kXUNI54uTa9z7YATLcrWKEVFdJIDILpCGKnSeC5536DFETaophQRyDURqAUsu1/wAVrj5YMz3whUTujN9muwMYkDuo2vYX7dMRzbxAweOjokKgWjVQLEni7W/EeScBmZRRxUsTz1IV5ySEjcX0W5Yg9SbWxQuXT16tJpjiiB2kYBR8lsLn5DG/nOSwhAtXVF5B+VRpUnkXvdrH+WMrxBWyP5UFPYxABEKbKb2G/uTzgMSI/BOzeiViCEdT9097WuDhsty34gSTTyFI0O/VmJubL/ffnHU1VJR0SrEyxzTG3mSSeoBuoUcBQf32xh5h4XqWBdITFGdwpYAN7qp3sR7YDFq0RnAp0fb3LE++wviNMoSUGoVrDfSRu3YH2xrf5ytPAIoVKS/+qx2Yt29lHAGHl8OnyxLVSmNmF1S2prdzci3ywGe5kqnIRFAG/pUBVHckDYYEq6URm2pX+XGJrOya1iY6W56XAva4+uO48Df4aSVaCV4zZuGkBCAd+739tvfAcRAr1EiqW52ueAPYf8Y9G8O/4N+YBJUs8MWx3ADuPZfw3HU98eiZH4HpKH1RxJJN/wC4yjY/qg30/TfGjMSxud8Bm0FHDSJ5dJEsYtYvy7fNuf44olBO53xpNHtgR1wAunEWXFrDAtVWqo537YBPgGorgNhu3QDDtG7gs58qMbkttt9ccvmvj6CD7OkVZH3vKx9I9+P5fvwGxWWUa6mQRL0FxfHK514/0ApSIFHHmHk/LHHZrmsk8heSQuSfew+QvtgMm+AsnqndizsWY8km5xXhH2w1sAsOp3w18PbAfRnhD/T6P9nh/prhYXhD/T6P9nh/prhYDkJ5KHLk8sgVch+80m4+QXgD+OKc4yWpqqeM08MkEdiQjMApvvdFJBse1sKPwVHFULO0qVKR3fylbqBt97kX3t7YFpMzqczqmAdookuZJN7IP5X6AYC6XN48rp1hhv5zLeVyLOWPTvYcAY0Dlsk1NevnWLzACqFdUgB4JNwR8sRqpKAzRgmSSVSNLsRIxI49Nt/ljKrsnqqmsUVBaKAsS0jAqNI32B6kcDASzCqWhpRDSFZA5JeRD6ieBqHIsDxgjJsuSmgWpryXkkGpIixAVTwWsdye2CZfFaiRaWhp0a50hAoJa3Vjbf3Jw+e+DHqHjMkkUfAaGOTf3C6tr+2AjAxqIZvgKeSLVYMU/RNa/JNt/kcBZRTJlsTTVID1TE6A6/owOovsSe4w+d+KJpJo6OkQoARGiC4tbbf+ZPzONLN8tpY41irKiSeRRyGGlT1Cg3uL/vwFOSVlTXpJJK6R0266pRqv30Dm4732wLRZfDl/nTxSJUyFbI17Ol73IUkkk9wcQ8RtO6Qw0oPw4VVVghRRew9XS/UnBlRmNLlsYijSOeaw8yRgGJbrpvey34wGZ4foXqfMqquR4oEb0gEhpDyQD0A6kd8F09XDJM3wcMgmAIDx3c77Xa/fvfBmZZDPVwKWWKj6hS+ksG3uU/D/AAwBXZmMtp0p4VYSMNUjdXY9iOVHAGADyvICk7z5jcLH6ljcbSNvYHppHJGDqDOqiulKQInkp94uB5SDpfa3yA32wWmWaacGvne8gDeStvSOmotf1ewwDVTeXS+XQetCSX0oQ1+mojZtrgYCH/03DFVeeZY6jRd/LB0i44sG+8Ad7dbYz6dajM6prs0cS3aSSxsq/wBzwB/bGzlmXw0UAmqgk1RJvpazLGOgtwWPXtjRy7L6iticwU4hV+JAdCta/wCH8Q98Bx+cZdR6vLhSV5OA2ss5Pyt/AYry3wdX1lRHHNFMFLDU7KbKvW5PG2PXvA/+HK0atJOQ8z87fdHYHnfrbHYCwFlAUe2A5rJvANNTgXRGsNl0jT/8urn3ON122AFgo2AGwAxaRiBGAFZcVFMEsMDzOF5OAGkXGfVOF5OL5J2faMH59Mc34j8WUlDfzHE8/wD7SkGx/W7DAG6JJfujSv5jjms/8Z0lFcR2qp72Nj6V+Z3/AHY4nxD/AIh1NW2lmMMPHlxkjY8gnr/L2xzssms6Y0AHQDdvqcBrZ94qmq/VLI1jxEpIQDpfucYWg8gG2FJHbm378SaUtYX2HA6YCKNbpf59MIITv074lKqjYG/v0xXfAPhD3w+oW4+pwxQ9cA2HGEDhwPfAfRfhD/T6P9nh/prhYXhD/T6P9nh/prhYDjcsoIaGHzq7TNUNusZa6xj99ix5342wTB5lbBIaWm+HDH9KrBI2tfobBvmMW+IfBC1Dq0k8CNteOMlVPyJ2Bt7YzM6zueaojo6WNowv2aqOFA2uSOltycA+V04yqKSWYXqnJCsw+6B+Q73vfkYPyGpqKuN5p5vJpmuAGGoyd9IJtYd++J5glFDGIah3qWHLF7AHrpG9hgHxNQVUyxLAsgp9IVWaMoqjYb9Le+AnTwwUSTyUjpLKwt6tpVHXRuQb9bWwH4ZoTLrq64sIkayR3t5h63POkfxvjTqM+gy5FgplWSSwDyAAvI3X3sTwMFZr4clqoV89oaWQ76b2Y3/OALA4CujzSOolYUlIdaggSw7aLjYsTt+84zMv8NGnmkqswuwj3jQi6MxvYsbkWXm2J5xm5y6njpaeMqSt2cG5kY/iuOd9h9MadLQJBT6swmkd5VDGANpVQdwG5u2/0wAmU+JauvnZYWCQpvI7bxqOgtwSRwuJHw/SJVCczxyuhL+W40IWG+25HPQ4rmv8Iy5akhjZiXAjPPT1qPULd8Nlnk5fTiWfRPVSDVvYiLsoBv6t9zgM+l+IzGqcyM0UCXaV+w7L01HgY05czpPNSGGmMjggKVZmluOo532vxbB1IZq+ndmSKCN/uTN6WNuqgD1L88A0tIuVQyuD5sspsJVIICjop6G53+WADrvC9RNVK1UZFp9Wpy27aebGx2J4ue+NJvEss0yUtCmkcKq7KAOpsOAOTi7w1RSyp8RUSSRo5tHGv3pB9eF6cb47/wAOeE4aQtIi2eQC97Ej2vYd9/lgOcf/AAu890epkXa2pUTSG79eve2O7ghWNQqKFVQAABwBsBiZbEb4BMMRIxLViLHAQK4g2GmqQONz7YCr6pY0LzyCNR0J3P8AfAKapubILnHO+IfEFNRDVVS6n6RLux+nT645rN/8TZZ5Ph8uiN97t1t3O1lA7k485zbJpopPNqHSazBnAl1MRfcG+57YDoPE3+IdbVKfh43p6bcAoLFh7t/wMcTTZnoVvTeRj987kfK/B9+caU9dLXzKiehOg/Aijk7cKBgHNKSGM6Y3aRhsW2C/Qc/xwEDRsyiSV9Ib7t92PyHb3wGshW+kkdO2E6tte9ul72wRJUKQFjQDpe12Y/8AfQYCmHTuXv7Adfme2GCFidK/uucWTUTIPUVB/Lf1fUDjFZnOnTfbsMBFDY7i9uhxJQW6/wBsO6KAN7k8gcD++K7YBEYQ98SRgBxc9+30wvKNr8D32vgIn2wrYQa2HQDqf74D6L8If6fR/s8P9NcLDeEP9Po/2eH+muFgOJ8LUAZWq8wY6FNo4i33yOS2/wB0bbdcbWX5ytY7rS0ajSCPNjsmi/drW46HBGceGJKqECqkgppN7AfePs2nb+eMbN8yOX08dJTRm5F2ZTq8xjte689gOmAbLfDBo5nq6w+YIxeMCzJqN7FiLgW7HBWRZ9VZhM7Ry+TDGfXK3A7ADa59sFU1DFTwXr5XkeRQzQh9Krfezd23wJmEbtSactSXyySSvlm1z1DgWbbAXDLaNKnz1mSSdblRIoCl+hFjsb8bYxcup56+rY1DNFBHdpWJ3tfge5xo5bLDllMJJdEtXINRJsfL7KL8HucaVKs9fAzziOCOQeiV9pCO6gblfngKB4hpmlWCno1lIPp07ybfi1cg+5wLmXg6aWqEtSW8gHUyhg7ADfS2k9eL2wtC5RBIYvtXmP6YEHYfhFt154POJ+GIXeM1dZNJEjE+XGDpZx1JJ4XpxvgKpPGU1TUJS0Q0DhQuyKo6m3AAG5wbnnh+mlZfiatXlFgToAQ2PDWNyPfDUssAE5y5HEzLYgIXv/8AIC63/jbGf4ey5YRJVZhZnBtHC/TuzKfoAMAs5q6ipqY6aABI7hFKn7NVHUcbBRf6Y1pKqjpgIEiFQ3BZ7szHjYdL9hgjJc6lr2bRFH5S+kuwsq3/ACkC9/YY2/DP+HqU0xqJmEr8xi2y++/XAamR5GF0zSBgdI0Rsb+WP7/yxtk4qaXe+KJa5R1wBWrD3xnfH3+6t8TjDNfUbDrgCWqAPfFTMSLk6F7nGXXeIIoQfLtKwBuA4uLDoDz9MeYVPiirzKqEMbMiXuzb6EXqx44H7zgOw8X/AOIsVECkS6pbcttb3sRvjlLT1VOZa6oEUco1RqV1OQeGFyNAI474jnEVDdUleWaRbKJGIPHZLce18Z2e09TVVKI94YCbeYyFF0dwD+qNlwAzVKUVPItMyytKd3Bs9hwpXoNyed8UUOURpD8TX3dpN44SxG35m679B2ucalb4hhiZaaigRiToFlDPIeBc2JJOKc+8KSzaC7QwtYXhWTf6A+kH2vbAc3LSNPqajpmQC4ZkJCEdiTt074Ey+QUrSGeImW32eobA73bsTxY46DPc3a8dFSoyhbRqnUsbC5tyxO5PzxTm2QU1OtqiZ5ZrbhCAqnqBe97HrtxgMWGikqg0ssmiJTuzXNz2UdSOvbGZPpR7xuSBwxFj/PBdUJfLAUSGBSSpKkDffni+CnqoYIUWILJKwBd2ANiRfSt72txfrgMqm0s15Sbcm3J9r9L98PIfMa0cdvYXO3v/AHwXLkkunzJSsWoXAc2YjuFG9vngOGrZFZVNtXJHX2v2wFbJpO4+mLdbSNYWHtwo/wCgxbFSIsYeRr3vZFI1bdWPT5WwNpuTpBt25wDSoBsG1d9tvpviN74nC4F7rqPS/A+nX5YSxlrnYAddgP8Av2wDFh0F/nz9MNoI52w3B2OJJudz9cB9FeED/wDb6P8AZ4f6a4WF4Q/0+j/Z4f6a4WA4nJ4Z62pJqi0VPGNUhJsT2Vfc256Y3o/EVM8ywU1GkpB2CD17ddXI73vguKnnrqdjVeXTq/3Hcfa7dRaxA264xxTrk9PIYvtpJjYzKb7Dhbcjm/vgI5h4ImkqllqGJpw2t1DB2A5s1j9L4s/+sJqqpWmoxoA2FtkRR1NuABi7w5A3lfF10skYa5jiDFWZfzMebHti+JomSb/LY5FkYAMFUsG9tVrr8sBHO8ipZXQ1VUJJVtclAENuhsb298YWc1VVV1aU8fojLaVZf0aqNrjppC72wT4ey5aUSVOYWeUG0cT/AIbcsQRub7DGzkmcz5gWOmMU63UySCwF/wAltyQOxwAtTmtFSgQRwrUPwS/qd2427fIYr8ReF6qqEelXgjsB5bMGZR7LcGwH4cTi8PQ5c8lWj/FMo9BuLxk8nTcknsRxjP8AD0k9fJJPLK8FPERdtwWPIVCbC/v0274C7MPFi0ipR0SsLWXYWd34JbrqJ3+uNmvyUPCq5hUjXzpCglL8gte5wNFU0TVKtCshqF3V/wBKxNrXItf6jBGQeF5jM1VW3sp+zjYH1N+Zr9B2wHVZLlEdJBGPSEQXRQCNRI+8wO+o4JkzFnPpGKo2DuPMa7HcDsOp9hfbFVXnGhh5XlOBfUob1mw6X2wBHwrty1sZ2b51SUQvUSgNa+kbsfpjiP8APavMaoxI7xQrcyPvpRf4XPQA84Jr6ih1JG3mzSKQFctrbY9FtYi/4RgOyTxLGIBI48gOLoHsXt0JUW035sTjlPFHjWUQWglWYtquUGlh2BG+3uMYecZRVVNWgnZ4oGbeRlK+nnYcA2FgMHT+LFSRaXL4VuTpCqAS3S7G2/uTgBcoo0hgFXmH2kkgvFETYKvRmtyT29sX0lUapJTR0xh1DSZEISM+zXsG+mLc/wDCHxBQyzQxuAA0MbEA2tcAn0hrbdsZGf8AiCVpI6OliaMKRGka8Dp0G/cn54B8sply1ZJ6kaqliRFqGyWvdlO4LG/I4ti7IayqrhJK83lU4JUlxq1ne4VSQDYcnpgjMKWkpo/KqpHqX/F67IrcHSN/3nnAmaQTyU6JTiRYFTSmqNlAue4Fj/uwA9JT09G0s0EiTS6SFDel1vyU3IJtt0OM/JKD4kyVNa7LCh2S9jI25035CgDc++NSqzeny6NYoAkk1vtJrAszdbE3IW+wGJ12RTVNODUNDSs3qANxIwP5wuw+u+ADps1jmm00tGdSg2eEkMnQFmO1v93vjOpPDrRzmavBMaAsBsyueisVJUC/PfjrgrMMw/y+lSngX1uNUkim/mE8bjoBwOmLIMtWCESV00heVQfIVtOkHcCQ7km1tumAz1zSpzCYpC/lxruzXtGi+9trbbL1xk12UQQvqWoWVlOoq0dla29vvHY++NcsTBIuXpNoZruAhPA29ajcDscVZXHDSU/nTBJaiQnSjAHytPUg7aye/FsBgLI9XUDzH06jdmPCjcn+A2GJ180N/LghDdAxuXJ/76DGr8FPWoZXEcUX4ZHGm/slhdvptjMjk+EZ9JSRmFkkU/dtyQOQTgM+py6SMetdPsSL/UXuMTkrmYKiDQNgFXqeLnuTgihoRIrzTOVRTb9ZzzYX49z74FlVWa0KN+/Uf4DANVUoTYvqbqFFwPa99/pgbV0xbH6HGtb25U7X+fW2J+qQm1rDfawVR/IDAVhlAFhc9b8D5f3xFVwnW3Bv8sMo3GA+jPCH+n0f7PD/AE1w2JeEf/IUf7PD/TXCwHH5vW1lZVpCD5aMd3v6AvUi9r2GNuoz2iptMEMCTH7tyNTuePc3PYYnkGf1GYhyVjFOuzPLxc9F6kj2O2A6Pw7FlzS1autS4HoIbeMnYnSbk7bXwEvE3g2pqtDKGhSwBjLhmA2HpHOw6YqzHxb8P5dFRIwIsgUCzM2wuw/MTucN4ZmmrHeonkeCCNtujOd9lJ2AHU41hXUsk16dJPiFU6XW8h37jkfPbARzfJo3iVMwqtbgcKAQm24uSSf4YwPE1fLHHFTUYVogoCmLYEnkt2YnnfCy3IZTUtNmR0xRjUI2BHmHoN/w33ONvL/F01XN5NLGhjX72oDylXgattvkMAMDS5dEBOFqKhhdy9iFNt1Udhx72w+YZXPWUw+HgNKpubFgqvfqENiD79cSqvBMYqRUtJHPoJfyFawuNwBq5APTGXBm1TmVX5aFooluZHIOlFH8L2FgMBfTZpHlEIjCsZ2s0zMLMf1R10gbc7849Wus8KONlZQwv2YA7/Q486r56DUkTCSZ1ICuW1tcdl4+lsdRTZhI1LOs5aIaiqyMpU6G626MBcfO2A5jxX4gKpJ8KyyFjpbTfWoXYA/q3JO3U4y8np46aEVFdaWWQakjY+lF6Ejqx59sEz+M9MiUuXxDc6VVQN/dvpuScSz/AMHioKmaeCOTYNGhKgna+52B6XAwE6ed62GT4en8kNt5qsEjNuhB2b6cYy8upRlUcs0/rqXNkYjZVF7lG3BJNv3YjnOdTyTRUVLGUUWjQfhUDa5I2sOScaNb8FTx+TOz1LdSXst+pRen17YCvIKqpqo2qJpzBTkkAMNRk/NYE2t0ub+2KacU9Is8lG6yTFbAMLSAG+rQRtv14xT4koKudYlgWVYAoAMiFQg43sLEAdcX1HiKHLkWnpAHksA8i7vI/fvzwMBmeGqLzfNq64kRRtZIi1vMbcnV10jb53xq0OcpUylaWjW6X+0ishTmxLcfQ84uzXIJKmFTVyw08h9VgDr36SWsL/Q2xkZzmXwECUtMvIBZ0OrzGNrm457W6YBqbw2aad6qt+0WP1IBZ0Lb21kEgW5t1OFlmfVeYVDeVKYo493kJOlRfYADkm2y+2C6aijpYQ9c7vLKoYwhiqqDuA3Ut37YEmDvSsMuimCO12GgleLAq4G4HbfAKXLqNalZvPWSVW1WlUBGYbj7p2333vjJp4pswqnM7mKFLvI19yOy/rNwMaFBJDlsAkfRLVybkkXMQ6KAeG6k4LpPiK6BpKgxQwuPs5JAfMPultyvudsBny53TeYsFNRJIb2UKLyG3XVzf3wJmnhSeWpV59QiLXcBxJIq8m4U3vbrbBEUa5ZDK8bLNJL6RKjX0gdLcqST9bDFOS5eWT4uslkjjJ+zRTpZ+5v0XcDYb79sBXX+J5Z5kpaIFEB0RqpsqgdTbiw3JPzw2e5VDsKms8yVdtQQafkTfUw99sWU1VGxm+AimWUpY6FMgIPQm11v3vjPyTLkiaWeuF2j+5DIPvMbnUwP4R26k4AXPswlnlSCLToFo4gh9FtgLX4GLszNLSDyVjSeUbPI/qBbrpHRb8fzxoUWb1Nc7BFj8lPvGQARKOnA57Ab4EXKIqeXzvMSoKAtoB06W/CbNcuAd8BiVeSTka/K8pDuELAfuUm+/wAsUnNdEQjiGg/+o34mPz/KOAP74OpYZK+Z2kcrGo1SOd7DoPdjwBgfMFpydECSE8BtVyT02t/AYCibLQiK0z2ZhcIN2APGok7fLc4AvzYm3/fODJKNxIvxCyICfUWUg29rjnFs1e8jCOFdCnZUX/k9T3JwAUTqBcjU19geB7+5wyQlt7AC/PAxdV0Qj2Mis3ULcgfXg/TFDSltIJ2Gw9sB9EeEB/4Cj/Z4f6a4WLfCUIFBSeoH/wAPF/TXCwHIeJqyVFipqJUMXCmK4S7He9+Df3xqiqpMvjCSBaiot9o7kNv1CjooO3viWT+M566Xy6eNTGu7lwPKUfrbfwG+KZvBMSVXxTOk6oTIYVNtxuLAk6gD0wF2c5HUVlOpgi+FG50s4UNfe4Q7j/nAL5zHlNMsEYbz2GqVyLOzHp3sOB/1xTRZtU5lUsAzQwpcySEbKOw6aj0H1xtVVRQNIikSSSqQFe+trj9Xr8sBNKKSSmvmFQUWUBhDYFgORcng+wGMbMZVoqUpQFZFckyMg9dxxr52APN8UV2T1VRWD4lmip7lmdgV1KNyBfhiNrY2F8ZjzVpaCFT0CKBaw2uxtxbknAD5LQx0tOtTmFpJZRqSNj6UXpfexY8+2DYJGrYJPhacwBthKrBEa1+QfvfMYbP/AAP8U6NLLEpFtcKOQDxcAnYE/IDGNmvieeaojoqWNowCI1XfSgG1yR0AG5wEsugGURvLOC1VISFYj0qo/IeCTfe3tg7w7W1FWj1E05gpzcAEXMnewO1ul8EV60UMYhqXepYckvYA9dI6b4yPEtDUzCKOn8xaawVWeNlCD3sLWA64AmCnpqUTS0brJMVtZh9oAedFtt8Zvhyi1CSrrydANo4i1tZ6lv1Rxbrf2xpzeJoMvRIKRQ8lgGkAu8jbC/fduB74Jzjw3JVxL8VJDTyHew+8b9HttfAU5dnC1TutNSL6QV82OyBLiwu3H0POM6g8NGjmerrD5ugXiA9SajexYjYEW2B736YhnmaNRRRUVLEwNhcp6vMY/iuBvc40Y6eCkitXSNNK4BeMOVRdr6dvvEdzgBckzyqr5pHSYwwxm7yngX4UDqdsW/B0SVPnpMr1C6mXzFFmfoRp4a4uLjnAmbLLJShcvjmENySpjOkXtuGA9Q+eGoayHK6ZWJWWrkGpn5KbAhFvxa+55vgAMtpJq6qdqljHBH65btYtubKvux69MazeIoHlEFNRJLvsqi7bdS3I/wBxwXFFPW05eqaOBJBeNnH2pHcWsdJHfnGQ+nKqdhFaSSYkGZW1XA4W3K83sefpgJZp4QlkqhLUEmDVreNXEjhRvpNt7dL++BZvFc9XUpTUnoH3VA2RFHU24UAXv7YIyGkPlCsrpJFVrmOIMVLD8zHkL2HXvicNXG6z/wCXQypIy6W0KXUi/BblT9d8BDPMppXZRU1ZllXYuUAXbobHUR74y87qJ6qpjp4iqRXCKy7RBALXF7ekKL2xZkdIlKslTXAPNciOJwfSRy7A+9rC2NLKs6qcwLm0Yp12Z5QNAv0WwuWt+XjbABV2Z0dLaCGBJ32Uu41u5497XJ2AxR4g8OVNQiMI/IUKB5LSAsP9qE6h/t5xbR5JHRSSVWtKoopKaTYxseGKnc26EXsd8Z+Uxy10kk88rQ08ZuzdWJ/Cl7b9zvbbATzTxCKZEo6VWFrK9hpd3NgSw51FunTjFuY5SFiVa+qbUd/KVQfLJ5BLHnuBbjE2zKjadfh4pvOX7kisZXJA2JBG/wAxa2MmmyZ5KovX6o41u5EgKmSx+6t++1+wwFWcZl5VPHDTMrRWJZkBBLHkuPzW25xclNBRwK0yrPUSANZt1jBGwtwW7k/LBY8Sz1MvkUcarGNtIAEYXu21gvucD1/hxDMrPNA9iC8SEoCByFLbb/TAUfCzVELGOAQK1jq1iNHG/wCFrBueR/zgaCf4GE2UiokuNRXZVG3obre+5HthqrMJq6oWJAUW9gB91FHU24VV/li7MGo4h5VpJ2XYuXI37qu4Hy3wAdNl7SRGaomMcbfdHLP3IBNrA/iN/bjGf5yxkmFmJYFfUNwDzYjuMHZnSzyGMMJViUKqtIhUIuw3sLWA67XxOrzdYrQ0gsBsXA9Uh4v33PAwGZRLGAzyeq2ypfk879dI/jiKRtKx0oABzYAKPmeAPmcHV+UFReeVEkIuUsSw/wB1tgf34z3qiEEYsFBJNvxE9T/IYD6G8JR2oKQbf+Xi6/8A41wsP4RiPwFH+zw/01wsBx+eSnLYlpKMLIZfUXi3ZyTYA2vuOAPfGnldPDRRB60iapfcoT6Y/wBW17Fu59sE0GeQVL6KeiDFeHiGkxnex1cD6nGDH4XeKpNRmRJjj9SIRdXPQMw9NhyR1wGxmIkqaZzSU0kN9yUFo2HfTYXO/IxmZNWxZXAXZxJVS7kkbxj8ovuD1J/tjQyrxPVZhMwp28qKP70h+4g6Dbk9gMEZj4epmnFQ80c8qeoo4Cq5A2tva9998AVlS1NRCZKqXyIZBsjjU7A9bEjTjIroI8pieSmKytPtrH6RQN7ddie3bGdQ1VTmVU3mFooI/VI/Fh0Vemo8D/pjoDnFEGEEVKJjxtdpD735B98Bm+GqElDV5kSFO8UJNiw/Mw5t2GNWHNEqNfwtIyvpKrLCLWuPxG1iMY+eeFp5alWqGkjpBudW7BRb03U7EgWucXN40aSWOjy9NIHpVV+6AOrHsOSf74ADJaNKSSSqrm1SofsomHB6sQebcD642shzqsr2aRZPJgU2MjbhvZQfvfyxbn3hyOoCLV1iNIuw9Nl6bE3vb3xgZrmFRNPHRUqBEQ6F0/o1UctcdLbk++A2Jshpqd3rY3SaSK7aWFiGPDKASNib2xjZNFLXSPUVbNFTIbm9w0h/KvG3c9MbL1tFRgRCNaiXhnf1Mx42HQE8AYC8TZDU1EaGCKSCK26NvpvyVW+oDra2ANhz2neQR09Fr0kWMQPmL2OrofcnHPHw43xZlr2ZYku+hxvJvcLfg364NqPEkdFGlHRAs5sGZR65H4uevPA6Y1avJy8Hl19WATZvLADaDbgsTz3tgM2l8S1VfOUpT5cUfL8Rxr049uAMFVvhqmllEktQk0qepgyBUfTvbY33tjDz/MGpY0pKNVZTvqi38xj1brq6WODoKeny+IGqCz1TC7BzdIza+kC+5F7EntgMhqupzOq0i8UK/pH/AARr/LgWA9sbU+c0UNoIKZZjxdhrkc/xN/lhquCarp2alpnp9ViSLKji21lNt9+Rsb4zqOrjyqE8tWSC7sy2ZB0Vb7juT1+mAXiXJJ55Ii6y01OQB6/UEAtf5DsDh6vxUdUdFlyGw9Khdix41MR1PJJ740co+IlgM1VUeRDMptGRqd1PUgmwHa974y38qgilekZJnl9OriVB1Fr8HuO2A0czyBZEVK2sDSDgKoIQnkaibsL9sYWeVsoMdBSICE9AMW6sTy1/fkknbF+SZcix/F5iS2veKEmwI/O9t7HouOphlp3AalpllcD78Y8uNQfwsb2PyJwAeUZDS0sd51SVgPtJZN1J6rEp2Pa/yPtjH8bQPNEvwdLLDELlgFIQ34Nub26gWxGTM5VmknrI2AhFoIyv2d/zC3pIXawHU4pyjMKutkeYTeRCh3lbv+VRtqa3TgbXwAVPnMdBTLHTnVUSgGVxzvwg62F/qScHRZbMYCa6qMSyC/k2DPboWufQfbnFUlHTRTPUpMk0qan0SKFu35lsStwdwPljJyumevmkmqZCsEfqkJO7Ek2Vb/iNuegwFtfOKGDRTOsgnuS6/pAF2CsLm3N/e+I5flsVPF59avmSOLxwsTsOdTj36Ke18F/5vTyOIaehWReLIpL7W318j/ccA1uRSfEa6wOIQSxNw5sOFLKbKTxc98BKKoacOYKRkJUgSQjQN+Q22lh7c4AyqZKUPLKL1ANkRh9w8lzf8XQducGS51PWTLDT/ZoPuqNkRRyTbYKBb/s4fNsvhYqstYZJF9Oop6AO176re+Apy8VE5aeScwxj8Zv6j1Cj8Xv0H1xRHHDEzTRSB2S5CyAAknYMttrqfV9Biuqmkq5lhUqqL6V0n7NVHLf7bAnucX1GYQRERU8KytwXddTOeNuwJ6AdcADQ0nmapqgkRg/WQ/lX/k9MReo85isNOukcBUuQO5PP1OCc0yaZgrCLyxb9HrBN+tkvqH+3FVTmGkLBACBsG2s0jcbjnk2C++A948KQMKGkBG4p4gf/ANa4WLPCtG60NIptcU8QO45Ea3wsBxGZ+I1y9Fo6OKRGJ3uPW7NwTYbnoPYY3Fo0jgK5hUsxkALwoQFXrZr3uw/nh8LAYOeTtBTrHl93hJLEqhBBv+IjYm3Xtg7L5qfLoVeo0T1TgMSxBEd99Kj2vue+FhYDSmppq+mLLCtNrsVkLBC4/wBvUe5tjEjrVyaErpb4mXdpDbjoEP5cLCwGvkLzSQ/EVlQ0MUgOmIEanU9WvwCONsBFYaWKd8uOt3sGGm8gG/DDpfphYWAG8PwJFGavMCHdv0URbYAcs46m/A+ffGzl2aNXq/lUyCMAqJtkCX/KwG/yF8LCwGNRZKMteSqqftpBtCwsUUnk7fi6C+L/AA9X1Fcz1DzNBAjW1/iY9kv2774fCwF0i0iStNTMWqVDEawHLN3UqPS3vvzjCySieeaSevJWGI3MZNmkY3IW3Ntt8LCwG1Q+JviZfJpaOORE5AUKqjuW/D874zqrwgY6k1NSfOhju5RHDgEbqH66b8m2+FhYASnzypzKqKROY403eQ/dRR+7foBjQzSCgdkE00ksi2AeTSw26FQL6fa98PhYDGzKKorKwRyN5UIJu9iqhF5Kg26DYfLB0viiGF1pqGnVifRYKGdzx6iQSSf3YWFgIeIPBs1QUY+XFxqhSQMw76Rxf9UE4AzbxIxaOhokKqpEaLwb7Alv1idyT74WFgDq+lp4ovJq6qWZuoRgI1PsCCT/AAvjB8QVUhjhhpyWpwAEIQqLsfxX21E8tfCwsAbLVU+XIqKiTVP/AKkjWazdkvcADj3w9ZlFRVQanjipi3qBZwjSC34k/kTbnCwsBnT5l/l8AgjVkmcXlc29XYKRsUHS3fF9Dl/lwiasnkXzluIUazFT+cm9ge1r4WFgM8zqkUwofMIksHUoWcKL29aj7t+htiOWxw08PnzhJpZP0aE3CAfiYfmJ4B4t77PhYC+nknrFZmSJYrFRJINOn/YQLkjsARgKmjFFrkOmV/uxSIwKqTe7W5DcWv3OHwsBVQUJmDVFRIyRg7fmc9Qt+3U9L98KOeJpdVOkyyC5B/SEm3Xa4PuOMLCwHuXhVHFDSagwb4eK9wb38tb3w+FhYD//2Q==">
            <a:hlinkClick r:id="rId3"/>
          </p:cNvPr>
          <p:cNvSpPr>
            <a:spLocks noChangeAspect="1" noChangeArrowheads="1"/>
          </p:cNvSpPr>
          <p:nvPr/>
        </p:nvSpPr>
        <p:spPr bwMode="auto">
          <a:xfrm>
            <a:off x="53975" y="-1150938"/>
            <a:ext cx="3581400" cy="24003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3184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0192" y="2060848"/>
            <a:ext cx="2609850" cy="17526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1846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0" y="4343400"/>
            <a:ext cx="2647950" cy="17240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16418" name="Picture 2" descr="AFM ti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6825" y="4245453"/>
            <a:ext cx="3886200" cy="2390775"/>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Rectangle 9"/>
          <p:cNvSpPr/>
          <p:nvPr/>
        </p:nvSpPr>
        <p:spPr>
          <a:xfrm>
            <a:off x="7391400" y="3776246"/>
            <a:ext cx="629299" cy="338554"/>
          </a:xfrm>
          <a:prstGeom prst="rect">
            <a:avLst/>
          </a:prstGeom>
        </p:spPr>
        <p:txBody>
          <a:bodyPr wrap="none">
            <a:spAutoFit/>
          </a:bodyPr>
          <a:lstStyle/>
          <a:p>
            <a:r>
              <a:rPr lang="en-US" sz="1600" dirty="0" smtClean="0"/>
              <a:t>SEM </a:t>
            </a:r>
            <a:endParaRPr lang="en-US" sz="1600" dirty="0"/>
          </a:p>
        </p:txBody>
      </p:sp>
      <p:sp>
        <p:nvSpPr>
          <p:cNvPr id="11" name="Rectangle 10"/>
          <p:cNvSpPr/>
          <p:nvPr/>
        </p:nvSpPr>
        <p:spPr>
          <a:xfrm>
            <a:off x="7391400" y="4309646"/>
            <a:ext cx="629299" cy="338554"/>
          </a:xfrm>
          <a:prstGeom prst="rect">
            <a:avLst/>
          </a:prstGeom>
        </p:spPr>
        <p:txBody>
          <a:bodyPr wrap="none">
            <a:spAutoFit/>
          </a:bodyPr>
          <a:lstStyle/>
          <a:p>
            <a:r>
              <a:rPr lang="en-US" sz="1600" dirty="0" smtClean="0"/>
              <a:t>TEM </a:t>
            </a:r>
            <a:endParaRPr lang="en-US" sz="1600" dirty="0"/>
          </a:p>
        </p:txBody>
      </p:sp>
      <p:pic>
        <p:nvPicPr>
          <p:cNvPr id="12" name="Picture 11"/>
          <p:cNvPicPr>
            <a:picLocks noChangeAspect="1"/>
          </p:cNvPicPr>
          <p:nvPr/>
        </p:nvPicPr>
        <p:blipFill>
          <a:blip r:embed="rId7"/>
          <a:stretch>
            <a:fillRect/>
          </a:stretch>
        </p:blipFill>
        <p:spPr>
          <a:xfrm>
            <a:off x="1143000" y="3962400"/>
            <a:ext cx="2057400" cy="2683104"/>
          </a:xfrm>
          <a:prstGeom prst="rect">
            <a:avLst/>
          </a:prstGeom>
        </p:spPr>
      </p:pic>
    </p:spTree>
    <p:extLst>
      <p:ext uri="{BB962C8B-B14F-4D97-AF65-F5344CB8AC3E}">
        <p14:creationId xmlns:p14="http://schemas.microsoft.com/office/powerpoint/2010/main" val="3379676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Line 4"/>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xmlns="">
                <a:noFill/>
              </a14:hiddenFill>
            </a:ext>
          </a:extLst>
        </p:spPr>
        <p:txBody>
          <a:bodyPr wrap="none" anchor="ctr"/>
          <a:lstStyle/>
          <a:p>
            <a:endParaRPr lang="en-GB"/>
          </a:p>
        </p:txBody>
      </p:sp>
      <p:sp>
        <p:nvSpPr>
          <p:cNvPr id="118789" name="Rectangle 5"/>
          <p:cNvSpPr>
            <a:spLocks noChangeArrowheads="1"/>
          </p:cNvSpPr>
          <p:nvPr/>
        </p:nvSpPr>
        <p:spPr bwMode="auto">
          <a:xfrm>
            <a:off x="657225" y="764704"/>
            <a:ext cx="7772400" cy="5876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419100" indent="-419100" algn="l">
              <a:lnSpc>
                <a:spcPct val="140000"/>
              </a:lnSpc>
              <a:spcBef>
                <a:spcPct val="20000"/>
              </a:spcBef>
            </a:pPr>
            <a:r>
              <a:rPr lang="nl-NL" sz="2200" i="1" dirty="0" err="1" smtClean="0"/>
              <a:t>Giancoli</a:t>
            </a:r>
            <a:r>
              <a:rPr lang="nl-NL" sz="2200" dirty="0" smtClean="0"/>
              <a:t>:  </a:t>
            </a:r>
            <a:r>
              <a:rPr lang="en-GB" sz="2200" dirty="0" smtClean="0"/>
              <a:t>Physics for Scientists and Engineers </a:t>
            </a:r>
            <a:r>
              <a:rPr lang="nl-NL" sz="2200" dirty="0" smtClean="0"/>
              <a:t>(</a:t>
            </a:r>
            <a:r>
              <a:rPr lang="en-GB" sz="2200" dirty="0" smtClean="0"/>
              <a:t>4</a:t>
            </a:r>
            <a:r>
              <a:rPr lang="en-GB" sz="2200" baseline="30000" dirty="0" smtClean="0"/>
              <a:t>th</a:t>
            </a:r>
            <a:r>
              <a:rPr lang="en-GB" sz="2200" dirty="0" smtClean="0"/>
              <a:t> ed.)</a:t>
            </a:r>
            <a:endParaRPr lang="nl-NL" sz="2200" dirty="0" smtClean="0"/>
          </a:p>
          <a:p>
            <a:pPr marL="419100" indent="-419100" algn="l">
              <a:lnSpc>
                <a:spcPct val="140000"/>
              </a:lnSpc>
              <a:spcBef>
                <a:spcPct val="20000"/>
              </a:spcBef>
            </a:pPr>
            <a:endParaRPr lang="nl-NL" sz="800" dirty="0" smtClean="0"/>
          </a:p>
          <a:p>
            <a:pPr marL="838200" lvl="1" indent="-381000" algn="l">
              <a:spcBef>
                <a:spcPct val="20000"/>
              </a:spcBef>
              <a:buFontTx/>
              <a:buChar char="•"/>
            </a:pPr>
            <a:r>
              <a:rPr lang="nl-NL" sz="2000" dirty="0" smtClean="0">
                <a:sym typeface="Wingdings" pitchFamily="-83" charset="2"/>
              </a:rPr>
              <a:t>§</a:t>
            </a:r>
            <a:r>
              <a:rPr lang="nl-NL" sz="2000" dirty="0" smtClean="0"/>
              <a:t>39.6 </a:t>
            </a:r>
            <a:r>
              <a:rPr lang="nl-NL" sz="2000" dirty="0" err="1" smtClean="0"/>
              <a:t>Brehmsstrahlung</a:t>
            </a:r>
            <a:r>
              <a:rPr lang="nl-NL" sz="2000" dirty="0" smtClean="0"/>
              <a:t> (Röntgenstraling)</a:t>
            </a:r>
          </a:p>
          <a:p>
            <a:pPr marL="838200" lvl="1" indent="-381000" algn="l">
              <a:spcBef>
                <a:spcPct val="20000"/>
              </a:spcBef>
              <a:buFontTx/>
              <a:buChar char="•"/>
            </a:pPr>
            <a:r>
              <a:rPr lang="nl-NL" sz="2000" dirty="0" smtClean="0">
                <a:sym typeface="Wingdings" pitchFamily="-83" charset="2"/>
              </a:rPr>
              <a:t>§</a:t>
            </a:r>
            <a:r>
              <a:rPr lang="nl-NL" sz="2000" dirty="0" smtClean="0"/>
              <a:t>39.9 Lasers</a:t>
            </a:r>
          </a:p>
          <a:p>
            <a:pPr marL="838200" lvl="1" indent="-381000" algn="l">
              <a:spcBef>
                <a:spcPct val="20000"/>
              </a:spcBef>
              <a:buFontTx/>
              <a:buChar char="•"/>
            </a:pPr>
            <a:r>
              <a:rPr lang="nl-NL" sz="2000" dirty="0" smtClean="0">
                <a:sym typeface="Wingdings" pitchFamily="-83" charset="2"/>
              </a:rPr>
              <a:t>§</a:t>
            </a:r>
            <a:r>
              <a:rPr lang="nl-NL" sz="2000" dirty="0" smtClean="0"/>
              <a:t>40.2 &amp; 40.3 Van der </a:t>
            </a:r>
            <a:r>
              <a:rPr lang="nl-NL" sz="2000" dirty="0" err="1" smtClean="0"/>
              <a:t>Waals-binding</a:t>
            </a:r>
            <a:endParaRPr lang="nl-NL" sz="2000" dirty="0" smtClean="0"/>
          </a:p>
          <a:p>
            <a:pPr marL="838200" lvl="1" indent="-381000" algn="l">
              <a:spcBef>
                <a:spcPct val="20000"/>
              </a:spcBef>
              <a:buFontTx/>
              <a:buChar char="•"/>
            </a:pPr>
            <a:r>
              <a:rPr lang="nl-NL" sz="2000" dirty="0" smtClean="0">
                <a:sym typeface="Wingdings" pitchFamily="-83" charset="2"/>
              </a:rPr>
              <a:t>§</a:t>
            </a:r>
            <a:r>
              <a:rPr lang="nl-NL" sz="2000" dirty="0" smtClean="0"/>
              <a:t>40.5 </a:t>
            </a:r>
            <a:r>
              <a:rPr lang="nl-NL" sz="2000" dirty="0" err="1" smtClean="0"/>
              <a:t>Vaste-stofbinding</a:t>
            </a:r>
            <a:endParaRPr lang="nl-NL" sz="2000" dirty="0" smtClean="0"/>
          </a:p>
          <a:p>
            <a:pPr marL="838200" lvl="1" indent="-381000" algn="l">
              <a:spcBef>
                <a:spcPct val="20000"/>
              </a:spcBef>
              <a:buFontTx/>
              <a:buChar char="•"/>
            </a:pPr>
            <a:r>
              <a:rPr lang="nl-NL" sz="2000" dirty="0" smtClean="0">
                <a:sym typeface="Wingdings" pitchFamily="-83" charset="2"/>
              </a:rPr>
              <a:t>§</a:t>
            </a:r>
            <a:r>
              <a:rPr lang="nl-NL" sz="2000" dirty="0" smtClean="0"/>
              <a:t>40.6 </a:t>
            </a:r>
            <a:r>
              <a:rPr lang="nl-NL" sz="2000" dirty="0" err="1" smtClean="0"/>
              <a:t>Fermi-energie</a:t>
            </a:r>
            <a:endParaRPr lang="nl-NL" sz="2000" dirty="0" smtClean="0"/>
          </a:p>
          <a:p>
            <a:pPr marL="838200" lvl="1" indent="-381000" algn="l">
              <a:spcBef>
                <a:spcPct val="20000"/>
              </a:spcBef>
              <a:buFontTx/>
              <a:buChar char="•"/>
            </a:pPr>
            <a:r>
              <a:rPr lang="nl-NL" sz="2000" dirty="0" smtClean="0"/>
              <a:t>Geleiding, </a:t>
            </a:r>
            <a:r>
              <a:rPr lang="fr-FR" sz="2000" dirty="0" err="1" smtClean="0"/>
              <a:t>contactpotentiaal</a:t>
            </a:r>
            <a:r>
              <a:rPr lang="fr-FR" sz="2000" dirty="0" smtClean="0"/>
              <a:t>,</a:t>
            </a:r>
            <a:r>
              <a:rPr lang="nl-NL" sz="2000" dirty="0" smtClean="0"/>
              <a:t> thermokoppel, </a:t>
            </a:r>
          </a:p>
          <a:p>
            <a:pPr marL="838200" lvl="1" indent="-381000" algn="l">
              <a:spcBef>
                <a:spcPct val="20000"/>
              </a:spcBef>
              <a:buFontTx/>
              <a:buChar char="•"/>
            </a:pPr>
            <a:r>
              <a:rPr lang="nl-NL" sz="2000" dirty="0" smtClean="0">
                <a:sym typeface="Wingdings" pitchFamily="-83" charset="2"/>
              </a:rPr>
              <a:t>§</a:t>
            </a:r>
            <a:r>
              <a:rPr lang="nl-NL" sz="2000" dirty="0" smtClean="0"/>
              <a:t>40.7 Energiebanden</a:t>
            </a:r>
          </a:p>
          <a:p>
            <a:pPr marL="838200" lvl="1" indent="-381000" algn="l">
              <a:spcBef>
                <a:spcPct val="20000"/>
              </a:spcBef>
              <a:buFontTx/>
              <a:buChar char="•"/>
            </a:pPr>
            <a:r>
              <a:rPr lang="nl-NL" sz="2000" dirty="0" smtClean="0">
                <a:sym typeface="Wingdings" pitchFamily="-83" charset="2"/>
              </a:rPr>
              <a:t>§</a:t>
            </a:r>
            <a:r>
              <a:rPr lang="nl-NL" sz="2000" dirty="0" smtClean="0"/>
              <a:t>40.8 </a:t>
            </a:r>
            <a:r>
              <a:rPr lang="nl-NL" sz="2000" dirty="0" err="1" smtClean="0"/>
              <a:t>Dotering</a:t>
            </a:r>
            <a:endParaRPr lang="nl-NL" sz="2000" dirty="0" smtClean="0"/>
          </a:p>
          <a:p>
            <a:pPr marL="838200" lvl="1" indent="-381000" algn="l">
              <a:spcBef>
                <a:spcPct val="20000"/>
              </a:spcBef>
              <a:buFontTx/>
              <a:buChar char="•"/>
            </a:pPr>
            <a:r>
              <a:rPr lang="nl-NL" sz="2000" dirty="0" smtClean="0">
                <a:sym typeface="Wingdings" pitchFamily="-83" charset="2"/>
              </a:rPr>
              <a:t>§</a:t>
            </a:r>
            <a:r>
              <a:rPr lang="nl-NL" sz="2000" dirty="0" smtClean="0"/>
              <a:t>40.9 &amp; 40.10 Diode, transistor, LED, zonnecel</a:t>
            </a:r>
            <a:endParaRPr lang="nl-NL" sz="2000" dirty="0"/>
          </a:p>
          <a:p>
            <a:pPr marL="838200" lvl="1" indent="-381000" algn="l">
              <a:spcBef>
                <a:spcPct val="20000"/>
              </a:spcBef>
              <a:buFontTx/>
              <a:buChar char="•"/>
            </a:pPr>
            <a:endParaRPr lang="nl-NL" sz="1050" dirty="0" smtClean="0"/>
          </a:p>
          <a:p>
            <a:pPr marL="419100" indent="-419100" algn="l">
              <a:lnSpc>
                <a:spcPct val="140000"/>
              </a:lnSpc>
              <a:spcBef>
                <a:spcPct val="20000"/>
              </a:spcBef>
            </a:pPr>
            <a:r>
              <a:rPr lang="de-DE" sz="2000" i="1" dirty="0" smtClean="0"/>
              <a:t>Krane</a:t>
            </a:r>
            <a:r>
              <a:rPr lang="de-DE" sz="2000" dirty="0" smtClean="0"/>
              <a:t> (Modern </a:t>
            </a:r>
            <a:r>
              <a:rPr lang="de-DE" sz="2000" dirty="0" err="1" smtClean="0"/>
              <a:t>Physics</a:t>
            </a:r>
            <a:r>
              <a:rPr lang="de-DE" sz="2000" dirty="0" smtClean="0"/>
              <a:t>): </a:t>
            </a:r>
            <a:r>
              <a:rPr lang="nl-NL" sz="2000" dirty="0" smtClean="0">
                <a:sym typeface="Wingdings" pitchFamily="-83" charset="2"/>
              </a:rPr>
              <a:t>§</a:t>
            </a:r>
            <a:r>
              <a:rPr lang="de-DE" sz="2000" dirty="0" smtClean="0"/>
              <a:t>11.3 </a:t>
            </a:r>
            <a:r>
              <a:rPr lang="de-DE" sz="2000" dirty="0"/>
              <a:t>&amp; </a:t>
            </a:r>
            <a:r>
              <a:rPr lang="de-DE" sz="2000" dirty="0" smtClean="0"/>
              <a:t>11.7</a:t>
            </a:r>
            <a:endParaRPr lang="nl-NL" sz="2200" dirty="0"/>
          </a:p>
          <a:p>
            <a:pPr marL="419100" indent="-419100" algn="l">
              <a:lnSpc>
                <a:spcPct val="140000"/>
              </a:lnSpc>
              <a:spcBef>
                <a:spcPct val="20000"/>
              </a:spcBef>
            </a:pPr>
            <a:endParaRPr lang="nl-NL" sz="800" dirty="0"/>
          </a:p>
          <a:p>
            <a:pPr lvl="1" algn="l">
              <a:spcBef>
                <a:spcPct val="20000"/>
              </a:spcBef>
            </a:pPr>
            <a:endParaRPr lang="nl-NL" sz="2000" dirty="0" smtClean="0"/>
          </a:p>
        </p:txBody>
      </p:sp>
      <p:sp>
        <p:nvSpPr>
          <p:cNvPr id="7" name="Rectangle 6"/>
          <p:cNvSpPr>
            <a:spLocks noChangeArrowheads="1"/>
          </p:cNvSpPr>
          <p:nvPr/>
        </p:nvSpPr>
        <p:spPr bwMode="auto">
          <a:xfrm>
            <a:off x="539750" y="98425"/>
            <a:ext cx="8029575"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l"/>
            <a:r>
              <a:rPr lang="nl-NL" dirty="0" err="1" smtClean="0"/>
              <a:t>Vastestoffysica</a:t>
            </a:r>
            <a:r>
              <a:rPr lang="nl-NL" dirty="0" smtClean="0">
                <a:solidFill>
                  <a:schemeClr val="tx2"/>
                </a:solidFill>
              </a:rPr>
              <a:t>:</a:t>
            </a:r>
            <a:endParaRPr lang="nl-NL" dirty="0">
              <a:solidFill>
                <a:schemeClr val="tx2"/>
              </a:solidFill>
            </a:endParaRPr>
          </a:p>
        </p:txBody>
      </p:sp>
      <p:sp>
        <p:nvSpPr>
          <p:cNvPr id="8" name="Rectangle 4"/>
          <p:cNvSpPr/>
          <p:nvPr/>
        </p:nvSpPr>
        <p:spPr>
          <a:xfrm>
            <a:off x="664939" y="6054387"/>
            <a:ext cx="7482597" cy="451470"/>
          </a:xfrm>
          <a:prstGeom prst="rect">
            <a:avLst/>
          </a:prstGeom>
        </p:spPr>
        <p:txBody>
          <a:bodyPr wrap="square">
            <a:spAutoFit/>
          </a:bodyPr>
          <a:lstStyle/>
          <a:p>
            <a:pPr marL="419100" indent="-419100" algn="l">
              <a:lnSpc>
                <a:spcPct val="140000"/>
              </a:lnSpc>
              <a:spcBef>
                <a:spcPct val="20000"/>
              </a:spcBef>
            </a:pPr>
            <a:r>
              <a:rPr lang="nl-NL" sz="1800" dirty="0">
                <a:solidFill>
                  <a:srgbClr val="002060"/>
                </a:solidFill>
              </a:rPr>
              <a:t>Huiswerk op Mastering </a:t>
            </a:r>
            <a:r>
              <a:rPr lang="nl-NL" sz="1800" dirty="0" err="1" smtClean="0">
                <a:solidFill>
                  <a:srgbClr val="002060"/>
                </a:solidFill>
              </a:rPr>
              <a:t>Physics</a:t>
            </a:r>
            <a:endParaRPr lang="nl-NL" sz="1800" dirty="0">
              <a:solidFill>
                <a:srgbClr val="002060"/>
              </a:solidFill>
              <a:latin typeface="Courier" pitchFamily="-1" charset="0"/>
            </a:endParaRPr>
          </a:p>
        </p:txBody>
      </p:sp>
      <p:sp>
        <p:nvSpPr>
          <p:cNvPr id="10" name="Rectangle 1"/>
          <p:cNvSpPr/>
          <p:nvPr/>
        </p:nvSpPr>
        <p:spPr>
          <a:xfrm>
            <a:off x="3113211" y="6141263"/>
            <a:ext cx="6283325" cy="369332"/>
          </a:xfrm>
          <a:prstGeom prst="rect">
            <a:avLst/>
          </a:prstGeom>
        </p:spPr>
        <p:txBody>
          <a:bodyPr wrap="square">
            <a:spAutoFit/>
          </a:bodyPr>
          <a:lstStyle/>
          <a:p>
            <a:r>
              <a:rPr lang="en-GB" sz="1800" dirty="0" smtClean="0">
                <a:solidFill>
                  <a:srgbClr val="7030A0"/>
                </a:solidFill>
              </a:rPr>
              <a:t>Course-id: </a:t>
            </a:r>
            <a:r>
              <a:rPr lang="en-GB" sz="1800" dirty="0" err="1" smtClean="0">
                <a:solidFill>
                  <a:srgbClr val="7030A0"/>
                </a:solidFill>
              </a:rPr>
              <a:t>zie</a:t>
            </a:r>
            <a:r>
              <a:rPr lang="en-GB" sz="1800" dirty="0">
                <a:solidFill>
                  <a:srgbClr val="7030A0"/>
                </a:solidFill>
              </a:rPr>
              <a:t> </a:t>
            </a:r>
            <a:r>
              <a:rPr lang="en-GB" sz="1800" dirty="0" smtClean="0">
                <a:solidFill>
                  <a:srgbClr val="7030A0"/>
                </a:solidFill>
              </a:rPr>
              <a:t>Canvas</a:t>
            </a:r>
            <a:r>
              <a:rPr lang="en-GB" sz="1800" dirty="0">
                <a:solidFill>
                  <a:srgbClr val="7030A0"/>
                </a:solidFill>
              </a:rPr>
              <a:t> </a:t>
            </a:r>
            <a:endParaRPr lang="en-GB" sz="1800" dirty="0">
              <a:solidFill>
                <a:srgbClr val="7030A0"/>
              </a:solidFill>
              <a:effectLst/>
            </a:endParaRPr>
          </a:p>
        </p:txBody>
      </p:sp>
    </p:spTree>
    <p:extLst>
      <p:ext uri="{BB962C8B-B14F-4D97-AF65-F5344CB8AC3E}">
        <p14:creationId xmlns:p14="http://schemas.microsoft.com/office/powerpoint/2010/main" val="2201417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ChangeArrowheads="1"/>
          </p:cNvSpPr>
          <p:nvPr/>
        </p:nvSpPr>
        <p:spPr bwMode="auto">
          <a:xfrm>
            <a:off x="685800" y="1125538"/>
            <a:ext cx="7772400" cy="4665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l">
              <a:lnSpc>
                <a:spcPct val="140000"/>
              </a:lnSpc>
              <a:spcBef>
                <a:spcPct val="20000"/>
              </a:spcBef>
            </a:pPr>
            <a:r>
              <a:rPr lang="nl-NL" sz="2200" dirty="0" smtClean="0"/>
              <a:t>Snel dalende gradiënt in de potentiaal (</a:t>
            </a:r>
            <a:r>
              <a:rPr lang="nl-NL" sz="2200" dirty="0" err="1" smtClean="0"/>
              <a:t>t.o.v.</a:t>
            </a:r>
            <a:r>
              <a:rPr lang="nl-NL" sz="2200" dirty="0" smtClean="0"/>
              <a:t> golflengte):</a:t>
            </a:r>
          </a:p>
          <a:p>
            <a:pPr algn="l">
              <a:lnSpc>
                <a:spcPct val="140000"/>
              </a:lnSpc>
              <a:spcBef>
                <a:spcPct val="20000"/>
              </a:spcBef>
            </a:pPr>
            <a:r>
              <a:rPr lang="nl-NL" sz="2200" dirty="0" smtClean="0"/>
              <a:t>Wat gebeurt er? </a:t>
            </a:r>
          </a:p>
          <a:p>
            <a:pPr algn="l">
              <a:lnSpc>
                <a:spcPct val="140000"/>
              </a:lnSpc>
              <a:spcBef>
                <a:spcPct val="20000"/>
              </a:spcBef>
            </a:pPr>
            <a:r>
              <a:rPr lang="nl-NL" sz="2200" dirty="0" smtClean="0"/>
              <a:t>		(</a:t>
            </a:r>
            <a:r>
              <a:rPr lang="nl-NL" sz="2200" dirty="0" err="1" smtClean="0"/>
              <a:t>t.a.v.</a:t>
            </a:r>
            <a:r>
              <a:rPr lang="nl-NL" sz="2200" dirty="0" smtClean="0"/>
              <a:t> positie / snelheid, golflengte / impuls)</a:t>
            </a:r>
          </a:p>
        </p:txBody>
      </p:sp>
      <p:sp>
        <p:nvSpPr>
          <p:cNvPr id="25603" name="Rectangle 5"/>
          <p:cNvSpPr>
            <a:spLocks noChangeArrowheads="1"/>
          </p:cNvSpPr>
          <p:nvPr/>
        </p:nvSpPr>
        <p:spPr bwMode="auto">
          <a:xfrm>
            <a:off x="568325" y="71438"/>
            <a:ext cx="8029575"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l"/>
            <a:r>
              <a:rPr lang="nl-NL" dirty="0" smtClean="0">
                <a:solidFill>
                  <a:schemeClr val="tx2"/>
                </a:solidFill>
              </a:rPr>
              <a:t>Sterk versnelde beweging</a:t>
            </a:r>
            <a:endParaRPr lang="nl-NL" dirty="0">
              <a:solidFill>
                <a:schemeClr val="tx2"/>
              </a:solidFill>
            </a:endParaRPr>
          </a:p>
        </p:txBody>
      </p:sp>
      <p:sp>
        <p:nvSpPr>
          <p:cNvPr id="25604" name="Line 6"/>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xmlns="">
                <a:noFill/>
              </a14:hiddenFill>
            </a:ext>
          </a:extLst>
        </p:spPr>
        <p:txBody>
          <a:bodyPr wrap="none" anchor="ctr"/>
          <a:lstStyle/>
          <a:p>
            <a:endParaRPr lang="en-GB"/>
          </a:p>
        </p:txBody>
      </p:sp>
      <p:sp>
        <p:nvSpPr>
          <p:cNvPr id="8" name="Rectangle 7"/>
          <p:cNvSpPr/>
          <p:nvPr/>
        </p:nvSpPr>
        <p:spPr>
          <a:xfrm>
            <a:off x="2558703" y="5562600"/>
            <a:ext cx="3537297" cy="461665"/>
          </a:xfrm>
          <a:prstGeom prst="rect">
            <a:avLst/>
          </a:prstGeom>
        </p:spPr>
        <p:txBody>
          <a:bodyPr wrap="none">
            <a:spAutoFit/>
          </a:bodyPr>
          <a:lstStyle/>
          <a:p>
            <a:r>
              <a:rPr lang="nl-NL" dirty="0" smtClean="0">
                <a:solidFill>
                  <a:srgbClr val="000080"/>
                </a:solidFill>
              </a:rPr>
              <a:t>Reflectie en transmissie!</a:t>
            </a:r>
            <a:endParaRPr lang="en-US" dirty="0">
              <a:solidFill>
                <a:srgbClr val="000080"/>
              </a:solidFill>
            </a:endParaRPr>
          </a:p>
        </p:txBody>
      </p:sp>
      <p:pic>
        <p:nvPicPr>
          <p:cNvPr id="9" name="Picture 8" descr="drop.gif"/>
          <p:cNvPicPr>
            <a:picLocks noChangeAspect="1"/>
          </p:cNvPicPr>
          <p:nvPr/>
        </p:nvPicPr>
        <p:blipFill>
          <a:blip r:embed="rId2"/>
          <a:stretch>
            <a:fillRect/>
          </a:stretch>
        </p:blipFill>
        <p:spPr>
          <a:xfrm>
            <a:off x="685800" y="3581400"/>
            <a:ext cx="77089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0" y="0"/>
            <a:ext cx="9144000" cy="1192213"/>
          </a:xfrm>
        </p:spPr>
        <p:txBody>
          <a:bodyPr/>
          <a:lstStyle/>
          <a:p>
            <a:r>
              <a:rPr lang="en-US" sz="2400" dirty="0"/>
              <a:t>38.8 Particle in an Infinitely Deep Square</a:t>
            </a:r>
            <a:br>
              <a:rPr lang="en-US" sz="2400" dirty="0"/>
            </a:br>
            <a:r>
              <a:rPr lang="en-US" sz="2400" dirty="0"/>
              <a:t>Well Potential (a Rigid Box)</a:t>
            </a:r>
          </a:p>
        </p:txBody>
      </p:sp>
      <p:sp>
        <p:nvSpPr>
          <p:cNvPr id="79875" name="Text Box 3"/>
          <p:cNvSpPr txBox="1">
            <a:spLocks noChangeArrowheads="1"/>
          </p:cNvSpPr>
          <p:nvPr/>
        </p:nvSpPr>
        <p:spPr bwMode="auto">
          <a:xfrm>
            <a:off x="457200" y="1117937"/>
            <a:ext cx="5026025" cy="10156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l" eaLnBrk="1" hangingPunct="1">
              <a:spcBef>
                <a:spcPct val="50000"/>
              </a:spcBef>
            </a:pPr>
            <a:r>
              <a:rPr lang="en-US" sz="2000" b="1" dirty="0">
                <a:solidFill>
                  <a:srgbClr val="333399"/>
                </a:solidFill>
                <a:ea typeface="+mn-ea"/>
              </a:rPr>
              <a:t>These plots show the energy levels, wave function, and probability distribution for several values of </a:t>
            </a:r>
            <a:r>
              <a:rPr lang="en-US" sz="2000" b="1" i="1" dirty="0" err="1">
                <a:solidFill>
                  <a:srgbClr val="333399"/>
                </a:solidFill>
                <a:latin typeface="Times New Roman" pitchFamily="18" charset="0"/>
                <a:ea typeface="+mn-ea"/>
              </a:rPr>
              <a:t>n</a:t>
            </a:r>
            <a:r>
              <a:rPr lang="en-US" sz="2000" b="1" dirty="0">
                <a:solidFill>
                  <a:srgbClr val="333399"/>
                </a:solidFill>
                <a:latin typeface="Times New Roman" pitchFamily="18" charset="0"/>
                <a:ea typeface="+mn-ea"/>
              </a:rPr>
              <a:t>.</a:t>
            </a:r>
            <a:endParaRPr lang="en-US" sz="2000" b="1" dirty="0">
              <a:solidFill>
                <a:srgbClr val="333399"/>
              </a:solidFill>
              <a:ea typeface="+mn-ea"/>
            </a:endParaRPr>
          </a:p>
        </p:txBody>
      </p:sp>
      <p:pic>
        <p:nvPicPr>
          <p:cNvPr id="79879" name="Picture 7" descr="Figure_38_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13" y="3165475"/>
            <a:ext cx="2749550" cy="3589338"/>
          </a:xfrm>
          <a:prstGeom prst="rect">
            <a:avLst/>
          </a:prstGeom>
          <a:noFill/>
          <a:extLst>
            <a:ext uri="{909E8E84-426E-40dd-AFC4-6F175D3DCCD1}">
              <a14:hiddenFill xmlns:a14="http://schemas.microsoft.com/office/drawing/2010/main" xmlns="">
                <a:solidFill>
                  <a:srgbClr val="FFFFFF"/>
                </a:solidFill>
              </a14:hiddenFill>
            </a:ext>
          </a:extLst>
        </p:spPr>
      </p:pic>
      <p:pic>
        <p:nvPicPr>
          <p:cNvPr id="79880" name="Picture 8" descr="Figure_38_0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6725" y="3227388"/>
            <a:ext cx="3052763" cy="3513137"/>
          </a:xfrm>
          <a:prstGeom prst="rect">
            <a:avLst/>
          </a:prstGeom>
          <a:noFill/>
          <a:extLst>
            <a:ext uri="{909E8E84-426E-40dd-AFC4-6F175D3DCCD1}">
              <a14:hiddenFill xmlns:a14="http://schemas.microsoft.com/office/drawing/2010/main" xmlns="">
                <a:solidFill>
                  <a:srgbClr val="FFFFFF"/>
                </a:solidFill>
              </a14:hiddenFill>
            </a:ext>
          </a:extLst>
        </p:spPr>
      </p:pic>
      <p:pic>
        <p:nvPicPr>
          <p:cNvPr id="79881" name="Picture 9" descr="Figure_38_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5538" y="3338513"/>
            <a:ext cx="2892425" cy="3402012"/>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6"/>
          <p:cNvSpPr/>
          <p:nvPr/>
        </p:nvSpPr>
        <p:spPr>
          <a:xfrm>
            <a:off x="7064501" y="2754868"/>
            <a:ext cx="1069073" cy="400110"/>
          </a:xfrm>
          <a:prstGeom prst="rect">
            <a:avLst/>
          </a:prstGeom>
        </p:spPr>
        <p:txBody>
          <a:bodyPr wrap="none">
            <a:spAutoFit/>
          </a:bodyPr>
          <a:lstStyle/>
          <a:p>
            <a:r>
              <a:rPr lang="nl-NL" sz="2000" b="1" dirty="0" smtClean="0">
                <a:solidFill>
                  <a:srgbClr val="3366FF"/>
                </a:solidFill>
              </a:rPr>
              <a:t>kans</a:t>
            </a:r>
            <a:r>
              <a:rPr lang="nl-NL" sz="2000" dirty="0" smtClean="0">
                <a:solidFill>
                  <a:srgbClr val="3366FF"/>
                </a:solidFill>
              </a:rPr>
              <a:t> </a:t>
            </a:r>
            <a:r>
              <a:rPr lang="nl-NL" sz="2000" dirty="0" smtClean="0">
                <a:solidFill>
                  <a:srgbClr val="3366FF"/>
                </a:solidFill>
                <a:latin typeface="Wingdings"/>
                <a:ea typeface="Wingdings"/>
                <a:cs typeface="Wingdings"/>
              </a:rPr>
              <a:t></a:t>
            </a:r>
            <a:endParaRPr lang="en-US" sz="2000" dirty="0">
              <a:solidFill>
                <a:srgbClr val="3366FF"/>
              </a:solidFill>
            </a:endParaRPr>
          </a:p>
        </p:txBody>
      </p:sp>
      <p:pic>
        <p:nvPicPr>
          <p:cNvPr id="8"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10200" y="1219200"/>
            <a:ext cx="3429000" cy="3478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Rectangle 9"/>
          <p:cNvSpPr/>
          <p:nvPr/>
        </p:nvSpPr>
        <p:spPr>
          <a:xfrm>
            <a:off x="533400" y="2362200"/>
            <a:ext cx="5562600" cy="369332"/>
          </a:xfrm>
          <a:prstGeom prst="rect">
            <a:avLst/>
          </a:prstGeom>
        </p:spPr>
        <p:txBody>
          <a:bodyPr wrap="square">
            <a:spAutoFit/>
          </a:bodyPr>
          <a:lstStyle/>
          <a:p>
            <a:pPr algn="l"/>
            <a:r>
              <a:rPr lang="el-GR" sz="1800" b="1" i="1" dirty="0" smtClean="0">
                <a:solidFill>
                  <a:srgbClr val="333399"/>
                </a:solidFill>
                <a:latin typeface="Times New Roman" pitchFamily="18" charset="0"/>
                <a:cs typeface="Times New Roman" pitchFamily="18" charset="0"/>
              </a:rPr>
              <a:t>ψ</a:t>
            </a:r>
            <a:r>
              <a:rPr lang="en-US" sz="1800" b="1" dirty="0" smtClean="0">
                <a:solidFill>
                  <a:srgbClr val="333399"/>
                </a:solidFill>
                <a:latin typeface="Times New Roman" pitchFamily="18" charset="0"/>
                <a:cs typeface="Times New Roman" pitchFamily="18" charset="0"/>
              </a:rPr>
              <a:t> = 0 </a:t>
            </a:r>
            <a:r>
              <a:rPr lang="en-US" sz="1800" b="1" dirty="0" smtClean="0">
                <a:solidFill>
                  <a:srgbClr val="333399"/>
                </a:solidFill>
                <a:cs typeface="Times New Roman" pitchFamily="18" charset="0"/>
              </a:rPr>
              <a:t>at </a:t>
            </a:r>
            <a:r>
              <a:rPr lang="en-US" sz="1800" b="1" i="1" dirty="0" err="1" smtClean="0">
                <a:solidFill>
                  <a:srgbClr val="333399"/>
                </a:solidFill>
                <a:latin typeface="Times New Roman" pitchFamily="18" charset="0"/>
                <a:cs typeface="Times New Roman" pitchFamily="18" charset="0"/>
              </a:rPr>
              <a:t>x</a:t>
            </a:r>
            <a:r>
              <a:rPr lang="en-US" sz="1800" b="1" dirty="0" smtClean="0">
                <a:solidFill>
                  <a:srgbClr val="333399"/>
                </a:solidFill>
                <a:latin typeface="Times New Roman" pitchFamily="18" charset="0"/>
                <a:cs typeface="Times New Roman" pitchFamily="18" charset="0"/>
              </a:rPr>
              <a:t> = 0 </a:t>
            </a:r>
            <a:r>
              <a:rPr lang="en-US" sz="1800" b="1" dirty="0" smtClean="0">
                <a:solidFill>
                  <a:srgbClr val="333399"/>
                </a:solidFill>
                <a:cs typeface="Times New Roman" pitchFamily="18" charset="0"/>
              </a:rPr>
              <a:t>and </a:t>
            </a:r>
            <a:r>
              <a:rPr lang="en-US" sz="1800" b="1" i="1" dirty="0" err="1" smtClean="0">
                <a:solidFill>
                  <a:srgbClr val="333399"/>
                </a:solidFill>
                <a:latin typeface="Times New Roman" pitchFamily="18" charset="0"/>
                <a:cs typeface="Times New Roman" pitchFamily="18" charset="0"/>
              </a:rPr>
              <a:t>x</a:t>
            </a:r>
            <a:r>
              <a:rPr lang="en-US" sz="1800" b="1" dirty="0" smtClean="0">
                <a:solidFill>
                  <a:srgbClr val="333399"/>
                </a:solidFill>
                <a:latin typeface="Times New Roman" pitchFamily="18" charset="0"/>
                <a:cs typeface="Times New Roman" pitchFamily="18" charset="0"/>
              </a:rPr>
              <a:t> = </a:t>
            </a:r>
            <a:r>
              <a:rPr lang="en-US" sz="1800" b="1" dirty="0" smtClean="0">
                <a:solidFill>
                  <a:srgbClr val="333399"/>
                </a:solidFill>
                <a:cs typeface="Times New Roman" pitchFamily="18" charset="0"/>
              </a:rPr>
              <a:t>gives </a:t>
            </a:r>
            <a:r>
              <a:rPr lang="en-US" sz="1800" b="1" i="1" dirty="0" smtClean="0">
                <a:solidFill>
                  <a:srgbClr val="333399"/>
                </a:solidFill>
                <a:latin typeface="Times New Roman" pitchFamily="18" charset="0"/>
                <a:cs typeface="Times New Roman" pitchFamily="18" charset="0"/>
              </a:rPr>
              <a:t>B</a:t>
            </a:r>
            <a:r>
              <a:rPr lang="en-US" sz="1800" b="1" dirty="0" smtClean="0">
                <a:solidFill>
                  <a:srgbClr val="333399"/>
                </a:solidFill>
                <a:latin typeface="Times New Roman" pitchFamily="18" charset="0"/>
                <a:cs typeface="Times New Roman" pitchFamily="18" charset="0"/>
              </a:rPr>
              <a:t> = 0 </a:t>
            </a:r>
            <a:r>
              <a:rPr lang="en-US" sz="1800" b="1" dirty="0" smtClean="0">
                <a:solidFill>
                  <a:srgbClr val="333399"/>
                </a:solidFill>
                <a:cs typeface="Times New Roman" pitchFamily="18" charset="0"/>
              </a:rPr>
              <a:t>and </a:t>
            </a:r>
            <a:r>
              <a:rPr lang="en-US" sz="1800" b="1" i="1" dirty="0" err="1" smtClean="0">
                <a:solidFill>
                  <a:srgbClr val="333399"/>
                </a:solidFill>
                <a:latin typeface="Times New Roman" pitchFamily="18" charset="0"/>
                <a:cs typeface="Times New Roman" pitchFamily="18" charset="0"/>
              </a:rPr>
              <a:t>k</a:t>
            </a:r>
            <a:r>
              <a:rPr lang="en-US" sz="1800" b="1" dirty="0" smtClean="0">
                <a:solidFill>
                  <a:srgbClr val="333399"/>
                </a:solidFill>
                <a:latin typeface="Times New Roman" pitchFamily="18" charset="0"/>
                <a:cs typeface="Times New Roman" pitchFamily="18" charset="0"/>
              </a:rPr>
              <a:t> = </a:t>
            </a:r>
            <a:r>
              <a:rPr lang="en-US" sz="1800" b="1" i="1" dirty="0" err="1" smtClean="0">
                <a:solidFill>
                  <a:srgbClr val="333399"/>
                </a:solidFill>
                <a:latin typeface="Times New Roman" pitchFamily="18" charset="0"/>
                <a:cs typeface="Times New Roman" pitchFamily="18" charset="0"/>
              </a:rPr>
              <a:t>n</a:t>
            </a:r>
            <a:r>
              <a:rPr lang="el-GR" sz="1800" b="1" dirty="0" smtClean="0">
                <a:solidFill>
                  <a:srgbClr val="333399"/>
                </a:solidFill>
                <a:latin typeface="Times New Roman" pitchFamily="18" charset="0"/>
                <a:cs typeface="Times New Roman" pitchFamily="18" charset="0"/>
              </a:rPr>
              <a:t>π</a:t>
            </a:r>
            <a:r>
              <a:rPr lang="en-US" sz="1800" b="1" dirty="0" smtClean="0">
                <a:solidFill>
                  <a:srgbClr val="333399"/>
                </a:solidFill>
                <a:latin typeface="Times New Roman" pitchFamily="18" charset="0"/>
                <a:cs typeface="Times New Roman" pitchFamily="18" charset="0"/>
              </a:rPr>
              <a:t>/ </a:t>
            </a:r>
            <a:endParaRPr lang="en-US" sz="1800" dirty="0"/>
          </a:p>
        </p:txBody>
      </p:sp>
      <p:graphicFrame>
        <p:nvGraphicFramePr>
          <p:cNvPr id="273410" name="Object 2"/>
          <p:cNvGraphicFramePr>
            <a:graphicFrameLocks noChangeAspect="1"/>
          </p:cNvGraphicFramePr>
          <p:nvPr/>
        </p:nvGraphicFramePr>
        <p:xfrm>
          <a:off x="5181600" y="2400300"/>
          <a:ext cx="233795" cy="342900"/>
        </p:xfrm>
        <a:graphic>
          <a:graphicData uri="http://schemas.openxmlformats.org/presentationml/2006/ole">
            <mc:AlternateContent xmlns:mc="http://schemas.openxmlformats.org/markup-compatibility/2006">
              <mc:Choice xmlns:v="urn:schemas-microsoft-com:vml" Requires="v">
                <p:oleObj spid="_x0000_s273544" name="Equation" r:id="rId8" imgW="114151" imgH="164885" progId="">
                  <p:embed/>
                </p:oleObj>
              </mc:Choice>
              <mc:Fallback>
                <p:oleObj name="Equation" r:id="rId8" imgW="114151" imgH="164885" progId="">
                  <p:embed/>
                  <p:pic>
                    <p:nvPicPr>
                      <p:cNvPr id="0" name="Picture 8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81600" y="2400300"/>
                        <a:ext cx="233795" cy="342900"/>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3990397086"/>
              </p:ext>
            </p:extLst>
          </p:nvPr>
        </p:nvGraphicFramePr>
        <p:xfrm>
          <a:off x="5580112" y="1684209"/>
          <a:ext cx="1064544" cy="677991"/>
        </p:xfrm>
        <a:graphic>
          <a:graphicData uri="http://schemas.openxmlformats.org/presentationml/2006/ole">
            <mc:AlternateContent xmlns:mc="http://schemas.openxmlformats.org/markup-compatibility/2006">
              <mc:Choice xmlns:v="urn:schemas-microsoft-com:vml" Requires="v">
                <p:oleObj spid="_x0000_s273545" name="Equation" r:id="rId10" imgW="647640" imgH="419040" progId="Equation.3">
                  <p:embed/>
                </p:oleObj>
              </mc:Choice>
              <mc:Fallback>
                <p:oleObj name="Equation" r:id="rId10" imgW="647640" imgH="419040" progId="Equation.3">
                  <p:embed/>
                  <p:pic>
                    <p:nvPicPr>
                      <p:cNvPr id="0" name="Picture 8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80112" y="1684209"/>
                        <a:ext cx="1064544" cy="677991"/>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13" name="Rechthoek 12"/>
          <p:cNvSpPr/>
          <p:nvPr/>
        </p:nvSpPr>
        <p:spPr bwMode="auto">
          <a:xfrm>
            <a:off x="100012" y="6669360"/>
            <a:ext cx="6848251" cy="138609"/>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8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955416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88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34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988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ChangeArrowheads="1"/>
          </p:cNvSpPr>
          <p:nvPr/>
        </p:nvSpPr>
        <p:spPr bwMode="auto">
          <a:xfrm>
            <a:off x="685800" y="1125538"/>
            <a:ext cx="7772400" cy="4665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l">
              <a:lnSpc>
                <a:spcPct val="140000"/>
              </a:lnSpc>
              <a:spcBef>
                <a:spcPct val="20000"/>
              </a:spcBef>
            </a:pPr>
            <a:r>
              <a:rPr lang="nl-NL" sz="2200" dirty="0" smtClean="0"/>
              <a:t>Tekenen van golffunctie rond energieniveau</a:t>
            </a:r>
          </a:p>
          <a:p>
            <a:pPr algn="l">
              <a:lnSpc>
                <a:spcPct val="140000"/>
              </a:lnSpc>
              <a:spcBef>
                <a:spcPct val="20000"/>
              </a:spcBef>
            </a:pPr>
            <a:r>
              <a:rPr lang="nl-NL" sz="2200" dirty="0" smtClean="0"/>
              <a:t>(</a:t>
            </a:r>
            <a:r>
              <a:rPr lang="nl-NL" sz="2200" dirty="0" smtClean="0">
                <a:latin typeface="Wingdings"/>
                <a:ea typeface="Wingdings"/>
                <a:cs typeface="Wingdings"/>
              </a:rPr>
              <a:t></a:t>
            </a:r>
            <a:r>
              <a:rPr lang="nl-NL" sz="2200" dirty="0" smtClean="0"/>
              <a:t> energieniveau is nulpunt van amplitude golffunctie)</a:t>
            </a:r>
          </a:p>
          <a:p>
            <a:pPr algn="l">
              <a:lnSpc>
                <a:spcPct val="140000"/>
              </a:lnSpc>
              <a:spcBef>
                <a:spcPct val="20000"/>
              </a:spcBef>
            </a:pPr>
            <a:endParaRPr lang="nl-NL" sz="2200" dirty="0" smtClean="0"/>
          </a:p>
          <a:p>
            <a:pPr algn="l">
              <a:lnSpc>
                <a:spcPct val="140000"/>
              </a:lnSpc>
              <a:spcBef>
                <a:spcPct val="20000"/>
              </a:spcBef>
            </a:pPr>
            <a:r>
              <a:rPr lang="nl-NL" sz="2200" dirty="0" smtClean="0"/>
              <a:t>Let op: hoogte amplitude heeft geen betekenis </a:t>
            </a:r>
            <a:r>
              <a:rPr lang="nl-NL" sz="2200" dirty="0" err="1" smtClean="0"/>
              <a:t>t.o.v</a:t>
            </a:r>
            <a:r>
              <a:rPr lang="nl-NL" sz="2200" dirty="0" smtClean="0"/>
              <a:t> 				hoogte van de potentiaal!</a:t>
            </a:r>
          </a:p>
          <a:p>
            <a:pPr algn="l">
              <a:lnSpc>
                <a:spcPct val="140000"/>
              </a:lnSpc>
              <a:spcBef>
                <a:spcPct val="20000"/>
              </a:spcBef>
            </a:pPr>
            <a:endParaRPr lang="nl-NL" sz="2200" dirty="0" smtClean="0"/>
          </a:p>
        </p:txBody>
      </p:sp>
      <p:sp>
        <p:nvSpPr>
          <p:cNvPr id="25603" name="Rectangle 5"/>
          <p:cNvSpPr>
            <a:spLocks noChangeArrowheads="1"/>
          </p:cNvSpPr>
          <p:nvPr/>
        </p:nvSpPr>
        <p:spPr bwMode="auto">
          <a:xfrm>
            <a:off x="568325" y="71438"/>
            <a:ext cx="8029575"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l"/>
            <a:r>
              <a:rPr lang="nl-NL" dirty="0" smtClean="0">
                <a:solidFill>
                  <a:schemeClr val="tx2"/>
                </a:solidFill>
              </a:rPr>
              <a:t>Gewoonte bij kwantummechanica:</a:t>
            </a:r>
            <a:endParaRPr lang="nl-NL" dirty="0">
              <a:solidFill>
                <a:schemeClr val="tx2"/>
              </a:solidFill>
            </a:endParaRPr>
          </a:p>
        </p:txBody>
      </p:sp>
      <p:sp>
        <p:nvSpPr>
          <p:cNvPr id="25604" name="Line 6"/>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xmlns="">
                <a:noFill/>
              </a14:hiddenFill>
            </a:ext>
          </a:extLst>
        </p:spPr>
        <p:txBody>
          <a:bodyPr wrap="none" anchor="ctr"/>
          <a:lstStyle/>
          <a:p>
            <a:endParaRPr lang="en-GB"/>
          </a:p>
        </p:txBody>
      </p:sp>
      <p:pic>
        <p:nvPicPr>
          <p:cNvPr id="5" name="Picture 8" descr="Figure_38_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5" y="4221088"/>
            <a:ext cx="2269142" cy="2611341"/>
          </a:xfrm>
          <a:prstGeom prst="rect">
            <a:avLst/>
          </a:prstGeom>
          <a:noFill/>
          <a:extLst>
            <a:ext uri="{909E8E84-426E-40dd-AFC4-6F175D3DCCD1}">
              <a14:hiddenFill xmlns:a14="http://schemas.microsoft.com/office/drawing/2010/main" xmlns="">
                <a:solidFill>
                  <a:srgbClr val="FFFFFF"/>
                </a:solidFill>
              </a14:hiddenFill>
            </a:ext>
          </a:extLst>
        </p:spPr>
      </p:pic>
      <p:sp>
        <p:nvSpPr>
          <p:cNvPr id="6" name="Rechthoek 5"/>
          <p:cNvSpPr/>
          <p:nvPr/>
        </p:nvSpPr>
        <p:spPr bwMode="auto">
          <a:xfrm>
            <a:off x="-15302" y="6759575"/>
            <a:ext cx="2189972" cy="196850"/>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800" b="1"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sz="2800"/>
              <a:t>38.9 Finite Potential Well</a:t>
            </a:r>
          </a:p>
        </p:txBody>
      </p:sp>
      <p:sp>
        <p:nvSpPr>
          <p:cNvPr id="89091" name="Text Box 3"/>
          <p:cNvSpPr txBox="1">
            <a:spLocks noChangeArrowheads="1"/>
          </p:cNvSpPr>
          <p:nvPr/>
        </p:nvSpPr>
        <p:spPr bwMode="auto">
          <a:xfrm>
            <a:off x="762000" y="685800"/>
            <a:ext cx="6318250"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l" eaLnBrk="1" hangingPunct="1">
              <a:spcBef>
                <a:spcPct val="50000"/>
              </a:spcBef>
            </a:pPr>
            <a:r>
              <a:rPr lang="en-US" sz="2000" b="1" dirty="0" smtClean="0">
                <a:solidFill>
                  <a:srgbClr val="333399"/>
                </a:solidFill>
                <a:ea typeface="+mn-ea"/>
              </a:rPr>
              <a:t>wave </a:t>
            </a:r>
            <a:r>
              <a:rPr lang="en-US" sz="2000" b="1" dirty="0">
                <a:solidFill>
                  <a:srgbClr val="333399"/>
                </a:solidFill>
                <a:ea typeface="+mn-ea"/>
              </a:rPr>
              <a:t>functions and probability distributions</a:t>
            </a:r>
            <a:r>
              <a:rPr lang="en-US" sz="2000" b="1" dirty="0" smtClean="0">
                <a:solidFill>
                  <a:srgbClr val="333399"/>
                </a:solidFill>
                <a:ea typeface="+mn-ea"/>
              </a:rPr>
              <a:t> for </a:t>
            </a:r>
            <a:r>
              <a:rPr lang="en-US" sz="2000" b="1" dirty="0">
                <a:solidFill>
                  <a:srgbClr val="333399"/>
                </a:solidFill>
                <a:ea typeface="+mn-ea"/>
              </a:rPr>
              <a:t>the first three energy states.</a:t>
            </a:r>
          </a:p>
        </p:txBody>
      </p:sp>
      <p:sp>
        <p:nvSpPr>
          <p:cNvPr id="89092" name="Text Box 4"/>
          <p:cNvSpPr txBox="1">
            <a:spLocks noChangeArrowheads="1"/>
          </p:cNvSpPr>
          <p:nvPr/>
        </p:nvSpPr>
        <p:spPr bwMode="auto">
          <a:xfrm>
            <a:off x="1042988" y="2497138"/>
            <a:ext cx="3233737" cy="4152900"/>
          </a:xfrm>
          <a:prstGeom prst="rect">
            <a:avLst/>
          </a:prstGeom>
          <a:solidFill>
            <a:schemeClr val="accent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l" eaLnBrk="1" hangingPunct="1">
              <a:spcBef>
                <a:spcPct val="50000"/>
              </a:spcBef>
            </a:pPr>
            <a:r>
              <a:rPr lang="en-US" sz="2800" b="1">
                <a:solidFill>
                  <a:srgbClr val="000000"/>
                </a:solidFill>
                <a:ea typeface="+mn-ea"/>
              </a:rPr>
              <a:t>Figure 38-13a goes here.</a:t>
            </a:r>
          </a:p>
          <a:p>
            <a:pPr algn="l" eaLnBrk="1" hangingPunct="1">
              <a:spcBef>
                <a:spcPct val="50000"/>
              </a:spcBef>
            </a:pPr>
            <a:endParaRPr lang="en-US" sz="2800" b="1">
              <a:solidFill>
                <a:srgbClr val="000000"/>
              </a:solidFill>
              <a:ea typeface="+mn-ea"/>
            </a:endParaRPr>
          </a:p>
          <a:p>
            <a:pPr algn="l" eaLnBrk="1" hangingPunct="1">
              <a:spcBef>
                <a:spcPct val="50000"/>
              </a:spcBef>
            </a:pPr>
            <a:endParaRPr lang="en-US" sz="2800" b="1">
              <a:solidFill>
                <a:srgbClr val="000000"/>
              </a:solidFill>
              <a:ea typeface="+mn-ea"/>
            </a:endParaRPr>
          </a:p>
          <a:p>
            <a:pPr algn="l" eaLnBrk="1" hangingPunct="1">
              <a:spcBef>
                <a:spcPct val="50000"/>
              </a:spcBef>
            </a:pPr>
            <a:endParaRPr lang="en-US" sz="2800" b="1">
              <a:solidFill>
                <a:srgbClr val="000000"/>
              </a:solidFill>
              <a:ea typeface="+mn-ea"/>
            </a:endParaRPr>
          </a:p>
          <a:p>
            <a:pPr algn="l" eaLnBrk="1" hangingPunct="1">
              <a:spcBef>
                <a:spcPct val="50000"/>
              </a:spcBef>
            </a:pPr>
            <a:endParaRPr lang="en-US" sz="2800" b="1">
              <a:solidFill>
                <a:srgbClr val="000000"/>
              </a:solidFill>
              <a:ea typeface="+mn-ea"/>
            </a:endParaRPr>
          </a:p>
          <a:p>
            <a:pPr algn="l" eaLnBrk="1" hangingPunct="1">
              <a:spcBef>
                <a:spcPct val="50000"/>
              </a:spcBef>
            </a:pPr>
            <a:endParaRPr lang="en-US" sz="2800" b="1">
              <a:solidFill>
                <a:srgbClr val="000000"/>
              </a:solidFill>
              <a:ea typeface="+mn-ea"/>
            </a:endParaRPr>
          </a:p>
        </p:txBody>
      </p:sp>
      <p:sp>
        <p:nvSpPr>
          <p:cNvPr id="89093" name="Text Box 5"/>
          <p:cNvSpPr txBox="1">
            <a:spLocks noChangeArrowheads="1"/>
          </p:cNvSpPr>
          <p:nvPr/>
        </p:nvSpPr>
        <p:spPr bwMode="auto">
          <a:xfrm>
            <a:off x="4824413" y="2501900"/>
            <a:ext cx="3233737" cy="4152900"/>
          </a:xfrm>
          <a:prstGeom prst="rect">
            <a:avLst/>
          </a:prstGeom>
          <a:solidFill>
            <a:schemeClr val="accent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l" eaLnBrk="1" hangingPunct="1">
              <a:spcBef>
                <a:spcPct val="50000"/>
              </a:spcBef>
            </a:pPr>
            <a:r>
              <a:rPr lang="en-US" sz="2800" b="1">
                <a:solidFill>
                  <a:srgbClr val="000000"/>
                </a:solidFill>
                <a:ea typeface="+mn-ea"/>
              </a:rPr>
              <a:t>Figure 38-13b goes here.</a:t>
            </a:r>
          </a:p>
          <a:p>
            <a:pPr algn="l" eaLnBrk="1" hangingPunct="1">
              <a:spcBef>
                <a:spcPct val="50000"/>
              </a:spcBef>
            </a:pPr>
            <a:endParaRPr lang="en-US" sz="2800" b="1">
              <a:solidFill>
                <a:srgbClr val="000000"/>
              </a:solidFill>
              <a:ea typeface="+mn-ea"/>
            </a:endParaRPr>
          </a:p>
          <a:p>
            <a:pPr algn="l" eaLnBrk="1" hangingPunct="1">
              <a:spcBef>
                <a:spcPct val="50000"/>
              </a:spcBef>
            </a:pPr>
            <a:endParaRPr lang="en-US" sz="2800" b="1">
              <a:solidFill>
                <a:srgbClr val="000000"/>
              </a:solidFill>
              <a:ea typeface="+mn-ea"/>
            </a:endParaRPr>
          </a:p>
          <a:p>
            <a:pPr algn="l" eaLnBrk="1" hangingPunct="1">
              <a:spcBef>
                <a:spcPct val="50000"/>
              </a:spcBef>
            </a:pPr>
            <a:endParaRPr lang="en-US" sz="2800" b="1">
              <a:solidFill>
                <a:srgbClr val="000000"/>
              </a:solidFill>
              <a:ea typeface="+mn-ea"/>
            </a:endParaRPr>
          </a:p>
          <a:p>
            <a:pPr algn="l" eaLnBrk="1" hangingPunct="1">
              <a:spcBef>
                <a:spcPct val="50000"/>
              </a:spcBef>
            </a:pPr>
            <a:endParaRPr lang="en-US" sz="2800" b="1">
              <a:solidFill>
                <a:srgbClr val="000000"/>
              </a:solidFill>
              <a:ea typeface="+mn-ea"/>
            </a:endParaRPr>
          </a:p>
          <a:p>
            <a:pPr algn="l" eaLnBrk="1" hangingPunct="1">
              <a:spcBef>
                <a:spcPct val="50000"/>
              </a:spcBef>
            </a:pPr>
            <a:endParaRPr lang="en-US" sz="2800" b="1">
              <a:solidFill>
                <a:srgbClr val="000000"/>
              </a:solidFill>
              <a:ea typeface="+mn-ea"/>
            </a:endParaRPr>
          </a:p>
        </p:txBody>
      </p:sp>
      <p:pic>
        <p:nvPicPr>
          <p:cNvPr id="89094" name="Picture 6" descr="Figure_38_13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838" y="2419350"/>
            <a:ext cx="3854450" cy="4333875"/>
          </a:xfrm>
          <a:prstGeom prst="rect">
            <a:avLst/>
          </a:prstGeom>
          <a:noFill/>
          <a:extLst>
            <a:ext uri="{909E8E84-426E-40dd-AFC4-6F175D3DCCD1}">
              <a14:hiddenFill xmlns:a14="http://schemas.microsoft.com/office/drawing/2010/main" xmlns="">
                <a:solidFill>
                  <a:srgbClr val="FFFFFF"/>
                </a:solidFill>
              </a14:hiddenFill>
            </a:ext>
          </a:extLst>
        </p:spPr>
      </p:pic>
      <p:pic>
        <p:nvPicPr>
          <p:cNvPr id="89095" name="Picture 7" descr="Figure_38_13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863" y="2365375"/>
            <a:ext cx="3889375" cy="4397375"/>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7" name="Group 16"/>
          <p:cNvGrpSpPr/>
          <p:nvPr/>
        </p:nvGrpSpPr>
        <p:grpSpPr>
          <a:xfrm>
            <a:off x="1295400" y="1654314"/>
            <a:ext cx="2132934" cy="3051968"/>
            <a:chOff x="1295400" y="1654314"/>
            <a:chExt cx="2132934" cy="3051968"/>
          </a:xfrm>
        </p:grpSpPr>
        <p:sp>
          <p:nvSpPr>
            <p:cNvPr id="8" name="Rectangle 7"/>
            <p:cNvSpPr/>
            <p:nvPr/>
          </p:nvSpPr>
          <p:spPr>
            <a:xfrm>
              <a:off x="1295400" y="1654314"/>
              <a:ext cx="1436678" cy="707886"/>
            </a:xfrm>
            <a:prstGeom prst="rect">
              <a:avLst/>
            </a:prstGeom>
          </p:spPr>
          <p:txBody>
            <a:bodyPr wrap="none">
              <a:spAutoFit/>
            </a:bodyPr>
            <a:lstStyle/>
            <a:p>
              <a:r>
                <a:rPr lang="el-GR" sz="2000" b="1" i="1" dirty="0" smtClean="0">
                  <a:solidFill>
                    <a:srgbClr val="660066"/>
                  </a:solidFill>
                  <a:latin typeface="Times New Roman" pitchFamily="18" charset="0"/>
                  <a:cs typeface="Times New Roman" pitchFamily="18" charset="0"/>
                </a:rPr>
                <a:t>ψ</a:t>
              </a:r>
              <a:r>
                <a:rPr lang="en-US" sz="2000" b="1" dirty="0" smtClean="0">
                  <a:solidFill>
                    <a:srgbClr val="660066"/>
                  </a:solidFill>
                  <a:latin typeface="Times New Roman" pitchFamily="18" charset="0"/>
                  <a:cs typeface="Times New Roman" pitchFamily="18" charset="0"/>
                </a:rPr>
                <a:t> </a:t>
              </a:r>
              <a:r>
                <a:rPr lang="en-US" sz="2000" b="1" dirty="0" smtClean="0">
                  <a:solidFill>
                    <a:srgbClr val="660066"/>
                  </a:solidFill>
                  <a:cs typeface="Times New Roman" pitchFamily="18" charset="0"/>
                </a:rPr>
                <a:t>en </a:t>
              </a:r>
              <a:r>
                <a:rPr lang="el-GR" sz="2000" b="1" i="1" dirty="0" smtClean="0">
                  <a:solidFill>
                    <a:srgbClr val="660066"/>
                  </a:solidFill>
                  <a:latin typeface="Times New Roman" pitchFamily="18" charset="0"/>
                  <a:cs typeface="Times New Roman" pitchFamily="18" charset="0"/>
                </a:rPr>
                <a:t>dψ/d</a:t>
              </a:r>
              <a:r>
                <a:rPr lang="en-US" sz="2000" b="1" i="1" dirty="0" err="1" smtClean="0">
                  <a:solidFill>
                    <a:srgbClr val="660066"/>
                  </a:solidFill>
                  <a:latin typeface="Times New Roman" pitchFamily="18" charset="0"/>
                  <a:cs typeface="Times New Roman" pitchFamily="18" charset="0"/>
                </a:rPr>
                <a:t>x</a:t>
              </a:r>
              <a:r>
                <a:rPr lang="en-US" sz="2000" b="1" dirty="0" smtClean="0">
                  <a:solidFill>
                    <a:srgbClr val="660066"/>
                  </a:solidFill>
                  <a:latin typeface="Times New Roman" pitchFamily="18" charset="0"/>
                  <a:cs typeface="Times New Roman" pitchFamily="18" charset="0"/>
                </a:rPr>
                <a:t> </a:t>
              </a:r>
            </a:p>
            <a:p>
              <a:r>
                <a:rPr lang="en-US" sz="2000" b="1" dirty="0" err="1" smtClean="0">
                  <a:solidFill>
                    <a:srgbClr val="660066"/>
                  </a:solidFill>
                  <a:cs typeface="Times New Roman" pitchFamily="18" charset="0"/>
                </a:rPr>
                <a:t>continu</a:t>
              </a:r>
              <a:endParaRPr lang="en-US" sz="2000" dirty="0">
                <a:solidFill>
                  <a:srgbClr val="660066"/>
                </a:solidFill>
              </a:endParaRPr>
            </a:p>
          </p:txBody>
        </p:sp>
        <p:cxnSp>
          <p:nvCxnSpPr>
            <p:cNvPr id="9" name="Straight Arrow Connector 8"/>
            <p:cNvCxnSpPr/>
            <p:nvPr/>
          </p:nvCxnSpPr>
          <p:spPr bwMode="auto">
            <a:xfrm>
              <a:off x="2590802" y="2209802"/>
              <a:ext cx="822205" cy="642649"/>
            </a:xfrm>
            <a:prstGeom prst="straightConnector1">
              <a:avLst/>
            </a:prstGeom>
            <a:solidFill>
              <a:schemeClr val="accent1"/>
            </a:solidFill>
            <a:ln w="9525" cap="flat" cmpd="sng" algn="ctr">
              <a:solidFill>
                <a:srgbClr val="660066"/>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3" name="Straight Arrow Connector 12"/>
            <p:cNvCxnSpPr/>
            <p:nvPr/>
          </p:nvCxnSpPr>
          <p:spPr bwMode="auto">
            <a:xfrm rot="16200000" flipH="1">
              <a:off x="1723228" y="3001175"/>
              <a:ext cx="2496480" cy="913733"/>
            </a:xfrm>
            <a:prstGeom prst="straightConnector1">
              <a:avLst/>
            </a:prstGeom>
            <a:solidFill>
              <a:schemeClr val="accent1"/>
            </a:solidFill>
            <a:ln w="9525" cap="flat" cmpd="sng" algn="ctr">
              <a:solidFill>
                <a:srgbClr val="660066"/>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sp>
        <p:nvSpPr>
          <p:cNvPr id="12" name="Rechthoek 11"/>
          <p:cNvSpPr/>
          <p:nvPr/>
        </p:nvSpPr>
        <p:spPr bwMode="auto">
          <a:xfrm>
            <a:off x="395536" y="6237312"/>
            <a:ext cx="6840760" cy="490514"/>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8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493969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ChangeArrowheads="1"/>
          </p:cNvSpPr>
          <p:nvPr/>
        </p:nvSpPr>
        <p:spPr bwMode="auto">
          <a:xfrm>
            <a:off x="685800" y="1125538"/>
            <a:ext cx="7772400" cy="4665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l">
              <a:lnSpc>
                <a:spcPct val="140000"/>
              </a:lnSpc>
              <a:spcBef>
                <a:spcPct val="20000"/>
              </a:spcBef>
            </a:pPr>
            <a:r>
              <a:rPr lang="nl-NL" sz="2200" dirty="0" smtClean="0"/>
              <a:t>Smalle barrière (</a:t>
            </a:r>
            <a:r>
              <a:rPr lang="nl-NL" sz="2200" dirty="0" err="1" smtClean="0"/>
              <a:t>blok-potentiaal</a:t>
            </a:r>
            <a:r>
              <a:rPr lang="nl-NL" sz="2200" dirty="0" smtClean="0"/>
              <a:t>):</a:t>
            </a:r>
          </a:p>
          <a:p>
            <a:pPr algn="l">
              <a:lnSpc>
                <a:spcPct val="140000"/>
              </a:lnSpc>
              <a:spcBef>
                <a:spcPct val="20000"/>
              </a:spcBef>
            </a:pPr>
            <a:r>
              <a:rPr lang="nl-NL" sz="2200" dirty="0" smtClean="0"/>
              <a:t>Wat gebeurt er? </a:t>
            </a:r>
          </a:p>
          <a:p>
            <a:pPr algn="l">
              <a:lnSpc>
                <a:spcPct val="140000"/>
              </a:lnSpc>
              <a:spcBef>
                <a:spcPct val="20000"/>
              </a:spcBef>
            </a:pPr>
            <a:r>
              <a:rPr lang="nl-NL" sz="2200" dirty="0" smtClean="0"/>
              <a:t>		(</a:t>
            </a:r>
            <a:r>
              <a:rPr lang="nl-NL" sz="2200" dirty="0" err="1" smtClean="0"/>
              <a:t>t.a.v.</a:t>
            </a:r>
            <a:r>
              <a:rPr lang="nl-NL" sz="2200" dirty="0" smtClean="0"/>
              <a:t> positie / snelheid, golflengte / impuls)</a:t>
            </a:r>
          </a:p>
        </p:txBody>
      </p:sp>
      <p:sp>
        <p:nvSpPr>
          <p:cNvPr id="25603" name="Rectangle 5"/>
          <p:cNvSpPr>
            <a:spLocks noChangeArrowheads="1"/>
          </p:cNvSpPr>
          <p:nvPr/>
        </p:nvSpPr>
        <p:spPr bwMode="auto">
          <a:xfrm>
            <a:off x="568325" y="71438"/>
            <a:ext cx="8029575"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l"/>
            <a:r>
              <a:rPr lang="nl-NL" dirty="0" smtClean="0">
                <a:solidFill>
                  <a:schemeClr val="tx2"/>
                </a:solidFill>
              </a:rPr>
              <a:t>Tunnelen</a:t>
            </a:r>
            <a:endParaRPr lang="nl-NL" dirty="0">
              <a:solidFill>
                <a:schemeClr val="tx2"/>
              </a:solidFill>
            </a:endParaRPr>
          </a:p>
        </p:txBody>
      </p:sp>
      <p:sp>
        <p:nvSpPr>
          <p:cNvPr id="25604" name="Line 6"/>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xmlns="">
                <a:noFill/>
              </a14:hiddenFill>
            </a:ext>
          </a:extLst>
        </p:spPr>
        <p:txBody>
          <a:bodyPr wrap="none" anchor="ctr"/>
          <a:lstStyle/>
          <a:p>
            <a:endParaRPr lang="en-GB"/>
          </a:p>
        </p:txBody>
      </p:sp>
      <p:sp>
        <p:nvSpPr>
          <p:cNvPr id="8" name="Rectangle 7"/>
          <p:cNvSpPr/>
          <p:nvPr/>
        </p:nvSpPr>
        <p:spPr>
          <a:xfrm>
            <a:off x="1994248" y="5562600"/>
            <a:ext cx="4666211" cy="461665"/>
          </a:xfrm>
          <a:prstGeom prst="rect">
            <a:avLst/>
          </a:prstGeom>
        </p:spPr>
        <p:txBody>
          <a:bodyPr wrap="none">
            <a:spAutoFit/>
          </a:bodyPr>
          <a:lstStyle/>
          <a:p>
            <a:r>
              <a:rPr lang="nl-NL" dirty="0" smtClean="0">
                <a:solidFill>
                  <a:srgbClr val="000080"/>
                </a:solidFill>
              </a:rPr>
              <a:t>Ook hier: reflectie en transmissie</a:t>
            </a:r>
            <a:endParaRPr lang="en-US" dirty="0">
              <a:solidFill>
                <a:srgbClr val="000080"/>
              </a:solidFill>
            </a:endParaRPr>
          </a:p>
        </p:txBody>
      </p:sp>
      <p:pic>
        <p:nvPicPr>
          <p:cNvPr id="11" name="Picture 10" descr="tunnel.gif"/>
          <p:cNvPicPr>
            <a:picLocks noChangeAspect="1"/>
          </p:cNvPicPr>
          <p:nvPr/>
        </p:nvPicPr>
        <p:blipFill>
          <a:blip r:embed="rId3"/>
          <a:stretch>
            <a:fillRect/>
          </a:stretch>
        </p:blipFill>
        <p:spPr>
          <a:xfrm>
            <a:off x="717550" y="3606800"/>
            <a:ext cx="77089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sz="2800"/>
              <a:t>38.10 Tunneling Through a Barrier</a:t>
            </a:r>
          </a:p>
        </p:txBody>
      </p:sp>
      <p:sp>
        <p:nvSpPr>
          <p:cNvPr id="92163" name="Text Box 3"/>
          <p:cNvSpPr txBox="1">
            <a:spLocks noChangeArrowheads="1"/>
          </p:cNvSpPr>
          <p:nvPr/>
        </p:nvSpPr>
        <p:spPr bwMode="auto">
          <a:xfrm>
            <a:off x="801689" y="1270337"/>
            <a:ext cx="6894511" cy="10156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l" eaLnBrk="1" hangingPunct="1">
              <a:spcBef>
                <a:spcPct val="50000"/>
              </a:spcBef>
            </a:pPr>
            <a:r>
              <a:rPr lang="en-US" sz="2000" b="1" dirty="0">
                <a:solidFill>
                  <a:srgbClr val="333399"/>
                </a:solidFill>
                <a:ea typeface="+mn-ea"/>
              </a:rPr>
              <a:t>The probability that a particle tunnels through a barrier can be expressed as a transmission coefficient, </a:t>
            </a:r>
            <a:r>
              <a:rPr lang="en-US" sz="2000" b="1" i="1" dirty="0">
                <a:solidFill>
                  <a:srgbClr val="333399"/>
                </a:solidFill>
                <a:latin typeface="Times New Roman" pitchFamily="18" charset="0"/>
                <a:ea typeface="+mn-ea"/>
              </a:rPr>
              <a:t>T</a:t>
            </a:r>
            <a:r>
              <a:rPr lang="en-US" sz="2000" b="1" dirty="0">
                <a:solidFill>
                  <a:srgbClr val="333399"/>
                </a:solidFill>
                <a:ea typeface="+mn-ea"/>
              </a:rPr>
              <a:t>, and a reflection coefficient, </a:t>
            </a:r>
            <a:r>
              <a:rPr lang="en-US" sz="2000" b="1" i="1" dirty="0">
                <a:solidFill>
                  <a:srgbClr val="333399"/>
                </a:solidFill>
                <a:latin typeface="Times New Roman" pitchFamily="18" charset="0"/>
                <a:ea typeface="+mn-ea"/>
              </a:rPr>
              <a:t>R</a:t>
            </a:r>
            <a:r>
              <a:rPr lang="en-US" sz="2000" b="1" dirty="0">
                <a:solidFill>
                  <a:srgbClr val="333399"/>
                </a:solidFill>
                <a:ea typeface="+mn-ea"/>
              </a:rPr>
              <a:t> (where </a:t>
            </a:r>
            <a:r>
              <a:rPr lang="en-US" sz="2000" b="1" i="1" dirty="0">
                <a:solidFill>
                  <a:srgbClr val="333399"/>
                </a:solidFill>
                <a:latin typeface="Times New Roman" pitchFamily="18" charset="0"/>
                <a:ea typeface="+mn-ea"/>
              </a:rPr>
              <a:t>T</a:t>
            </a:r>
            <a:r>
              <a:rPr lang="en-US" sz="2000" b="1" dirty="0">
                <a:solidFill>
                  <a:srgbClr val="333399"/>
                </a:solidFill>
                <a:latin typeface="Times New Roman" pitchFamily="18" charset="0"/>
                <a:ea typeface="+mn-ea"/>
              </a:rPr>
              <a:t> + </a:t>
            </a:r>
            <a:r>
              <a:rPr lang="en-US" sz="2000" b="1" i="1" dirty="0">
                <a:solidFill>
                  <a:srgbClr val="333399"/>
                </a:solidFill>
                <a:latin typeface="Times New Roman" pitchFamily="18" charset="0"/>
                <a:ea typeface="+mn-ea"/>
              </a:rPr>
              <a:t>R</a:t>
            </a:r>
            <a:r>
              <a:rPr lang="en-US" sz="2000" b="1" dirty="0">
                <a:solidFill>
                  <a:srgbClr val="333399"/>
                </a:solidFill>
                <a:latin typeface="Times New Roman" pitchFamily="18" charset="0"/>
                <a:ea typeface="+mn-ea"/>
              </a:rPr>
              <a:t> = 1</a:t>
            </a:r>
            <a:r>
              <a:rPr lang="en-US" sz="2000" b="1" dirty="0">
                <a:solidFill>
                  <a:srgbClr val="333399"/>
                </a:solidFill>
                <a:ea typeface="+mn-ea"/>
              </a:rPr>
              <a:t>). If </a:t>
            </a:r>
            <a:r>
              <a:rPr lang="en-US" sz="2000" b="1" i="1" dirty="0">
                <a:solidFill>
                  <a:srgbClr val="333399"/>
                </a:solidFill>
                <a:latin typeface="Times New Roman" pitchFamily="18" charset="0"/>
                <a:ea typeface="+mn-ea"/>
              </a:rPr>
              <a:t>T</a:t>
            </a:r>
            <a:r>
              <a:rPr lang="en-US" sz="2000" b="1" dirty="0">
                <a:solidFill>
                  <a:srgbClr val="333399"/>
                </a:solidFill>
                <a:ea typeface="+mn-ea"/>
              </a:rPr>
              <a:t> is small</a:t>
            </a:r>
            <a:r>
              <a:rPr lang="en-US" sz="2000" b="1" dirty="0" smtClean="0">
                <a:solidFill>
                  <a:srgbClr val="333399"/>
                </a:solidFill>
                <a:ea typeface="+mn-ea"/>
              </a:rPr>
              <a:t>,</a:t>
            </a:r>
            <a:endParaRPr lang="en-US" sz="2000" b="1" dirty="0">
              <a:solidFill>
                <a:srgbClr val="333399"/>
              </a:solidFill>
              <a:ea typeface="+mn-ea"/>
            </a:endParaRPr>
          </a:p>
        </p:txBody>
      </p:sp>
      <p:sp>
        <p:nvSpPr>
          <p:cNvPr id="92166" name="Text Box 6"/>
          <p:cNvSpPr txBox="1">
            <a:spLocks noChangeArrowheads="1"/>
          </p:cNvSpPr>
          <p:nvPr/>
        </p:nvSpPr>
        <p:spPr bwMode="auto">
          <a:xfrm>
            <a:off x="803275" y="5241394"/>
            <a:ext cx="7442200"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l" eaLnBrk="1" hangingPunct="1">
              <a:spcBef>
                <a:spcPct val="50000"/>
              </a:spcBef>
            </a:pPr>
            <a:r>
              <a:rPr lang="en-US" sz="2000" b="1" dirty="0">
                <a:solidFill>
                  <a:srgbClr val="333399"/>
                </a:solidFill>
                <a:ea typeface="+mn-ea"/>
              </a:rPr>
              <a:t>The smaller </a:t>
            </a:r>
            <a:r>
              <a:rPr lang="en-US" sz="2000" b="1" i="1" dirty="0">
                <a:solidFill>
                  <a:srgbClr val="333399"/>
                </a:solidFill>
                <a:latin typeface="Times New Roman" pitchFamily="18" charset="0"/>
                <a:ea typeface="+mn-ea"/>
              </a:rPr>
              <a:t>E</a:t>
            </a:r>
            <a:r>
              <a:rPr lang="en-US" sz="2000" b="1" dirty="0">
                <a:solidFill>
                  <a:srgbClr val="333399"/>
                </a:solidFill>
                <a:ea typeface="+mn-ea"/>
              </a:rPr>
              <a:t> is with respect to </a:t>
            </a:r>
            <a:r>
              <a:rPr lang="en-US" sz="2000" b="1" i="1" dirty="0">
                <a:solidFill>
                  <a:srgbClr val="333399"/>
                </a:solidFill>
                <a:latin typeface="Times New Roman" pitchFamily="18" charset="0"/>
                <a:ea typeface="+mn-ea"/>
              </a:rPr>
              <a:t>U</a:t>
            </a:r>
            <a:r>
              <a:rPr lang="en-US" sz="2000" b="1" baseline="-25000" dirty="0">
                <a:solidFill>
                  <a:srgbClr val="333399"/>
                </a:solidFill>
                <a:latin typeface="Times New Roman" pitchFamily="18" charset="0"/>
                <a:ea typeface="+mn-ea"/>
              </a:rPr>
              <a:t>0</a:t>
            </a:r>
            <a:r>
              <a:rPr lang="en-US" sz="2000" b="1" dirty="0">
                <a:solidFill>
                  <a:srgbClr val="333399"/>
                </a:solidFill>
                <a:ea typeface="+mn-ea"/>
              </a:rPr>
              <a:t>, the smaller the probability that the particle will tunnel through the barrier.</a:t>
            </a:r>
          </a:p>
        </p:txBody>
      </p:sp>
      <p:pic>
        <p:nvPicPr>
          <p:cNvPr id="92170" name="Picture 10" descr="Picture 2"/>
          <p:cNvPicPr>
            <a:picLocks noChangeAspect="1" noChangeArrowheads="1"/>
          </p:cNvPicPr>
          <p:nvPr/>
        </p:nvPicPr>
        <p:blipFill>
          <a:blip r:embed="rId3">
            <a:extLst>
              <a:ext uri="{28A0092B-C50C-407E-A947-70E740481C1C}">
                <a14:useLocalDpi xmlns:a14="http://schemas.microsoft.com/office/drawing/2010/main" val="0"/>
              </a:ext>
            </a:extLst>
          </a:blip>
          <a:srcRect t="5104" b="4065"/>
          <a:stretch>
            <a:fillRect/>
          </a:stretch>
        </p:blipFill>
        <p:spPr bwMode="auto">
          <a:xfrm>
            <a:off x="806450" y="2813050"/>
            <a:ext cx="3746500" cy="1525588"/>
          </a:xfrm>
          <a:prstGeom prst="rect">
            <a:avLst/>
          </a:prstGeom>
          <a:noFill/>
          <a:extLst>
            <a:ext uri="{909E8E84-426E-40dd-AFC4-6F175D3DCCD1}">
              <a14:hiddenFill xmlns:a14="http://schemas.microsoft.com/office/drawing/2010/main" xmlns="">
                <a:solidFill>
                  <a:srgbClr val="FFFFFF"/>
                </a:solidFill>
              </a14:hiddenFill>
            </a:ext>
          </a:extLst>
        </p:spPr>
      </p:pic>
      <p:sp>
        <p:nvSpPr>
          <p:cNvPr id="6" name="Rectangle 5"/>
          <p:cNvSpPr/>
          <p:nvPr/>
        </p:nvSpPr>
        <p:spPr>
          <a:xfrm>
            <a:off x="4139952" y="6207695"/>
            <a:ext cx="3937938" cy="461665"/>
          </a:xfrm>
          <a:prstGeom prst="rect">
            <a:avLst/>
          </a:prstGeom>
        </p:spPr>
        <p:txBody>
          <a:bodyPr wrap="none">
            <a:spAutoFit/>
          </a:bodyPr>
          <a:lstStyle/>
          <a:p>
            <a:r>
              <a:rPr lang="nl-NL" dirty="0" smtClean="0">
                <a:solidFill>
                  <a:srgbClr val="660066"/>
                </a:solidFill>
              </a:rPr>
              <a:t>Voorbeelden van tunnelen?</a:t>
            </a:r>
            <a:endParaRPr lang="en-US" dirty="0">
              <a:solidFill>
                <a:srgbClr val="660066"/>
              </a:solidFill>
            </a:endParaRPr>
          </a:p>
        </p:txBody>
      </p:sp>
      <p:graphicFrame>
        <p:nvGraphicFramePr>
          <p:cNvPr id="352258" name="Object 2"/>
          <p:cNvGraphicFramePr>
            <a:graphicFrameLocks noChangeAspect="1"/>
          </p:cNvGraphicFramePr>
          <p:nvPr/>
        </p:nvGraphicFramePr>
        <p:xfrm>
          <a:off x="6623844" y="2470678"/>
          <a:ext cx="1333500" cy="342900"/>
        </p:xfrm>
        <a:graphic>
          <a:graphicData uri="http://schemas.openxmlformats.org/presentationml/2006/ole">
            <mc:AlternateContent xmlns:mc="http://schemas.openxmlformats.org/markup-compatibility/2006">
              <mc:Choice xmlns:v="urn:schemas-microsoft-com:vml" Requires="v">
                <p:oleObj spid="_x0000_s371795" name="Equation" r:id="rId4" imgW="723900" imgH="190500" progId="Equation.3">
                  <p:embed/>
                </p:oleObj>
              </mc:Choice>
              <mc:Fallback>
                <p:oleObj name="Equation" r:id="rId4" imgW="723900" imgH="1905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3844" y="2470678"/>
                        <a:ext cx="1333500" cy="3429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52260" name="Object 4"/>
          <p:cNvGraphicFramePr>
            <a:graphicFrameLocks noChangeAspect="1"/>
          </p:cNvGraphicFramePr>
          <p:nvPr/>
        </p:nvGraphicFramePr>
        <p:xfrm>
          <a:off x="6763336" y="2890499"/>
          <a:ext cx="1320800" cy="635000"/>
        </p:xfrm>
        <a:graphic>
          <a:graphicData uri="http://schemas.openxmlformats.org/presentationml/2006/ole">
            <mc:AlternateContent xmlns:mc="http://schemas.openxmlformats.org/markup-compatibility/2006">
              <mc:Choice xmlns:v="urn:schemas-microsoft-com:vml" Requires="v">
                <p:oleObj spid="_x0000_s371796" name="Equation" r:id="rId6" imgW="774700" imgH="381000" progId="Equation.3">
                  <p:embed/>
                </p:oleObj>
              </mc:Choice>
              <mc:Fallback>
                <p:oleObj name="Equation" r:id="rId6" imgW="774700" imgH="3810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63336" y="2890499"/>
                        <a:ext cx="1320800" cy="6350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52261" name="Object 5"/>
          <p:cNvGraphicFramePr>
            <a:graphicFrameLocks noChangeAspect="1"/>
          </p:cNvGraphicFramePr>
          <p:nvPr>
            <p:extLst/>
          </p:nvPr>
        </p:nvGraphicFramePr>
        <p:xfrm>
          <a:off x="6891688" y="4442772"/>
          <a:ext cx="1795462" cy="652463"/>
        </p:xfrm>
        <a:graphic>
          <a:graphicData uri="http://schemas.openxmlformats.org/presentationml/2006/ole">
            <mc:AlternateContent xmlns:mc="http://schemas.openxmlformats.org/markup-compatibility/2006">
              <mc:Choice xmlns:v="urn:schemas-microsoft-com:vml" Requires="v">
                <p:oleObj spid="_x0000_s371797" name="Equation" r:id="rId8" imgW="1054080" imgH="393480" progId="Equation.DSMT4">
                  <p:embed/>
                </p:oleObj>
              </mc:Choice>
              <mc:Fallback>
                <p:oleObj name="Equation" r:id="rId8" imgW="1054080" imgH="393480" progId="Equation.DSMT4">
                  <p:embed/>
                  <p:pic>
                    <p:nvPicPr>
                      <p:cNvPr id="0" name=""/>
                      <p:cNvPicPr>
                        <a:picLocks noChangeAspect="1" noChangeArrowheads="1"/>
                      </p:cNvPicPr>
                      <p:nvPr/>
                    </p:nvPicPr>
                    <p:blipFill>
                      <a:blip r:embed="rId9"/>
                      <a:srcRect/>
                      <a:stretch>
                        <a:fillRect/>
                      </a:stretch>
                    </p:blipFill>
                    <p:spPr bwMode="auto">
                      <a:xfrm>
                        <a:off x="6891688" y="4442772"/>
                        <a:ext cx="1795462" cy="65246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 name="Rectangle 1"/>
          <p:cNvSpPr/>
          <p:nvPr/>
        </p:nvSpPr>
        <p:spPr>
          <a:xfrm>
            <a:off x="5905128" y="692427"/>
            <a:ext cx="3582144" cy="400110"/>
          </a:xfrm>
          <a:prstGeom prst="rect">
            <a:avLst/>
          </a:prstGeom>
        </p:spPr>
        <p:txBody>
          <a:bodyPr wrap="square">
            <a:spAutoFit/>
          </a:bodyPr>
          <a:lstStyle/>
          <a:p>
            <a:pPr lvl="1" algn="l">
              <a:spcBef>
                <a:spcPct val="20000"/>
              </a:spcBef>
            </a:pPr>
            <a:r>
              <a:rPr lang="nl-NL" sz="2000" dirty="0" smtClean="0">
                <a:solidFill>
                  <a:srgbClr val="C00000"/>
                </a:solidFill>
              </a:rPr>
              <a:t>eindig hoge barrière</a:t>
            </a:r>
            <a:endParaRPr lang="nl-NL" sz="2000" dirty="0">
              <a:solidFill>
                <a:srgbClr val="C00000"/>
              </a:solidFill>
            </a:endParaRPr>
          </a:p>
        </p:txBody>
      </p:sp>
      <p:graphicFrame>
        <p:nvGraphicFramePr>
          <p:cNvPr id="12" name="Object 9"/>
          <p:cNvGraphicFramePr>
            <a:graphicFrameLocks noChangeAspect="1"/>
          </p:cNvGraphicFramePr>
          <p:nvPr>
            <p:extLst/>
          </p:nvPr>
        </p:nvGraphicFramePr>
        <p:xfrm>
          <a:off x="6723763" y="3661532"/>
          <a:ext cx="2131312" cy="635081"/>
        </p:xfrm>
        <a:graphic>
          <a:graphicData uri="http://schemas.openxmlformats.org/presentationml/2006/ole">
            <mc:AlternateContent xmlns:mc="http://schemas.openxmlformats.org/markup-compatibility/2006">
              <mc:Choice xmlns:v="urn:schemas-microsoft-com:vml" Requires="v">
                <p:oleObj spid="_x0000_s371798" name="Equation" r:id="rId10" imgW="1396800" imgH="419040" progId="Equation.3">
                  <p:embed/>
                </p:oleObj>
              </mc:Choice>
              <mc:Fallback>
                <p:oleObj name="Equation" r:id="rId10" imgW="1396800" imgH="4190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23763" y="3661532"/>
                        <a:ext cx="2131312" cy="635081"/>
                      </a:xfrm>
                      <a:prstGeom prst="rect">
                        <a:avLst/>
                      </a:prstGeom>
                      <a:noFill/>
                      <a:extLst/>
                    </p:spPr>
                  </p:pic>
                </p:oleObj>
              </mc:Fallback>
            </mc:AlternateContent>
          </a:graphicData>
        </a:graphic>
      </p:graphicFrame>
    </p:spTree>
    <p:extLst>
      <p:ext uri="{BB962C8B-B14F-4D97-AF65-F5344CB8AC3E}">
        <p14:creationId xmlns:p14="http://schemas.microsoft.com/office/powerpoint/2010/main" val="84240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352258"/>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250"/>
                                  </p:stCondLst>
                                  <p:childTnLst>
                                    <p:set>
                                      <p:cBhvr>
                                        <p:cTn id="12" dur="1" fill="hold">
                                          <p:stCondLst>
                                            <p:cond delay="0"/>
                                          </p:stCondLst>
                                        </p:cTn>
                                        <p:tgtEl>
                                          <p:spTgt spid="352260"/>
                                        </p:tgtEl>
                                        <p:attrNameLst>
                                          <p:attrName>style.visibility</p:attrName>
                                        </p:attrNameLst>
                                      </p:cBhvr>
                                      <p:to>
                                        <p:strVal val="visible"/>
                                      </p:to>
                                    </p:set>
                                  </p:childTnLst>
                                </p:cTn>
                              </p:par>
                            </p:childTnLst>
                          </p:cTn>
                        </p:par>
                        <p:par>
                          <p:cTn id="13" fill="hold">
                            <p:stCondLst>
                              <p:cond delay="750"/>
                            </p:stCondLst>
                            <p:childTnLst>
                              <p:par>
                                <p:cTn id="14" presetID="1" presetClass="entr" presetSubtype="0" fill="hold" nodeType="afterEffect">
                                  <p:stCondLst>
                                    <p:cond delay="500"/>
                                  </p:stCondLst>
                                  <p:childTnLst>
                                    <p:set>
                                      <p:cBhvr>
                                        <p:cTn id="15" dur="1" fill="hold">
                                          <p:stCondLst>
                                            <p:cond delay="0"/>
                                          </p:stCondLst>
                                        </p:cTn>
                                        <p:tgtEl>
                                          <p:spTgt spid="12"/>
                                        </p:tgtEl>
                                        <p:attrNameLst>
                                          <p:attrName>style.visibility</p:attrName>
                                        </p:attrNameLst>
                                      </p:cBhvr>
                                      <p:to>
                                        <p:strVal val="visible"/>
                                      </p:to>
                                    </p:set>
                                  </p:childTnLst>
                                </p:cTn>
                              </p:par>
                            </p:childTnLst>
                          </p:cTn>
                        </p:par>
                        <p:par>
                          <p:cTn id="16" fill="hold">
                            <p:stCondLst>
                              <p:cond delay="1250"/>
                            </p:stCondLst>
                            <p:childTnLst>
                              <p:par>
                                <p:cTn id="17" presetID="1" presetClass="entr" presetSubtype="0" fill="hold" nodeType="afterEffect">
                                  <p:stCondLst>
                                    <p:cond delay="2000"/>
                                  </p:stCondLst>
                                  <p:childTnLst>
                                    <p:set>
                                      <p:cBhvr>
                                        <p:cTn id="18" dur="1" fill="hold">
                                          <p:stCondLst>
                                            <p:cond delay="0"/>
                                          </p:stCondLst>
                                        </p:cTn>
                                        <p:tgtEl>
                                          <p:spTgt spid="3522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sz="2400" dirty="0"/>
              <a:t>38.10 Tunneling Through a Barrier</a:t>
            </a:r>
          </a:p>
        </p:txBody>
      </p:sp>
      <p:sp>
        <p:nvSpPr>
          <p:cNvPr id="94211" name="Text Box 3"/>
          <p:cNvSpPr txBox="1">
            <a:spLocks noChangeArrowheads="1"/>
          </p:cNvSpPr>
          <p:nvPr/>
        </p:nvSpPr>
        <p:spPr bwMode="auto">
          <a:xfrm>
            <a:off x="796925" y="958096"/>
            <a:ext cx="7472363"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hangingPunct="1">
              <a:spcBef>
                <a:spcPct val="50000"/>
              </a:spcBef>
            </a:pPr>
            <a:r>
              <a:rPr lang="en-US" sz="2000" b="1" dirty="0">
                <a:solidFill>
                  <a:srgbClr val="333399"/>
                </a:solidFill>
                <a:ea typeface="+mn-ea"/>
              </a:rPr>
              <a:t>Alpha decay is a tunneling process; this is why alpha decay lifetimes are so variable.</a:t>
            </a:r>
          </a:p>
          <a:p>
            <a:pPr algn="l" eaLnBrk="1" hangingPunct="1">
              <a:spcBef>
                <a:spcPct val="50000"/>
              </a:spcBef>
            </a:pPr>
            <a:r>
              <a:rPr lang="en-US" sz="2000" b="1" dirty="0">
                <a:solidFill>
                  <a:srgbClr val="333399"/>
                </a:solidFill>
                <a:ea typeface="+mn-ea"/>
              </a:rPr>
              <a:t>Scanning tunneling microscopes image the surface of a material by moving so as to keep the tunneling current constant. In doing so, they map an image of the surface.</a:t>
            </a:r>
            <a:endParaRPr lang="en-US" sz="2000" b="1" dirty="0">
              <a:solidFill>
                <a:srgbClr val="000000"/>
              </a:solidFill>
              <a:ea typeface="+mn-ea"/>
            </a:endParaRPr>
          </a:p>
        </p:txBody>
      </p:sp>
      <p:sp>
        <p:nvSpPr>
          <p:cNvPr id="94212" name="Text Box 4"/>
          <p:cNvSpPr txBox="1">
            <a:spLocks noChangeArrowheads="1"/>
          </p:cNvSpPr>
          <p:nvPr/>
        </p:nvSpPr>
        <p:spPr bwMode="auto">
          <a:xfrm>
            <a:off x="2928938" y="3695700"/>
            <a:ext cx="3286125" cy="28702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hangingPunct="1">
              <a:spcBef>
                <a:spcPct val="50000"/>
              </a:spcBef>
            </a:pPr>
            <a:r>
              <a:rPr lang="en-US" sz="2800" b="1">
                <a:solidFill>
                  <a:srgbClr val="000000"/>
                </a:solidFill>
                <a:ea typeface="+mn-ea"/>
              </a:rPr>
              <a:t>Figure 38-18 goes here.</a:t>
            </a:r>
          </a:p>
          <a:p>
            <a:pPr algn="l" eaLnBrk="1" hangingPunct="1">
              <a:spcBef>
                <a:spcPct val="50000"/>
              </a:spcBef>
            </a:pPr>
            <a:endParaRPr lang="en-US" sz="2800" b="1">
              <a:solidFill>
                <a:srgbClr val="000000"/>
              </a:solidFill>
              <a:ea typeface="+mn-ea"/>
            </a:endParaRPr>
          </a:p>
          <a:p>
            <a:pPr algn="l" eaLnBrk="1" hangingPunct="1">
              <a:spcBef>
                <a:spcPct val="50000"/>
              </a:spcBef>
            </a:pPr>
            <a:endParaRPr lang="en-US" sz="2800" b="1">
              <a:solidFill>
                <a:srgbClr val="000000"/>
              </a:solidFill>
              <a:ea typeface="+mn-ea"/>
            </a:endParaRPr>
          </a:p>
          <a:p>
            <a:pPr algn="l" eaLnBrk="1" hangingPunct="1">
              <a:spcBef>
                <a:spcPct val="50000"/>
              </a:spcBef>
            </a:pPr>
            <a:endParaRPr lang="en-US" sz="2800" b="1">
              <a:solidFill>
                <a:srgbClr val="000000"/>
              </a:solidFill>
              <a:ea typeface="+mn-ea"/>
            </a:endParaRPr>
          </a:p>
        </p:txBody>
      </p:sp>
      <p:pic>
        <p:nvPicPr>
          <p:cNvPr id="94213" name="Picture 5" descr="Figure_38_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8925" y="3681413"/>
            <a:ext cx="3419475" cy="29654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293685" y="5943600"/>
            <a:ext cx="1828800" cy="1828800"/>
          </a:xfrm>
          <a:prstGeom prst="rect">
            <a:avLst/>
          </a:prstGeom>
        </p:spPr>
      </p:pic>
      <p:pic>
        <p:nvPicPr>
          <p:cNvPr id="7" name="Picture 6"/>
          <p:cNvPicPr>
            <a:picLocks noChangeAspect="1"/>
          </p:cNvPicPr>
          <p:nvPr/>
        </p:nvPicPr>
        <p:blipFill>
          <a:blip r:embed="rId5"/>
          <a:stretch>
            <a:fillRect/>
          </a:stretch>
        </p:blipFill>
        <p:spPr>
          <a:xfrm>
            <a:off x="86596" y="4267200"/>
            <a:ext cx="2732804" cy="1357393"/>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8224" y="3025021"/>
            <a:ext cx="2238375" cy="2228850"/>
          </a:xfrm>
          <a:prstGeom prst="rect">
            <a:avLst/>
          </a:prstGeom>
        </p:spPr>
      </p:pic>
      <p:sp>
        <p:nvSpPr>
          <p:cNvPr id="3" name="Rectangle 2"/>
          <p:cNvSpPr/>
          <p:nvPr/>
        </p:nvSpPr>
        <p:spPr>
          <a:xfrm>
            <a:off x="2232248" y="6598513"/>
            <a:ext cx="4572000" cy="430887"/>
          </a:xfrm>
          <a:prstGeom prst="rect">
            <a:avLst/>
          </a:prstGeom>
          <a:solidFill>
            <a:schemeClr val="bg1"/>
          </a:solidFill>
        </p:spPr>
        <p:txBody>
          <a:bodyPr>
            <a:spAutoFit/>
          </a:bodyPr>
          <a:lstStyle/>
          <a:p>
            <a:r>
              <a:rPr lang="nl-NL" sz="1100" dirty="0">
                <a:hlinkClick r:id="rId7"/>
              </a:rPr>
              <a:t>http://</a:t>
            </a:r>
            <a:r>
              <a:rPr lang="nl-NL" sz="1100" dirty="0" smtClean="0">
                <a:hlinkClick r:id="rId7"/>
              </a:rPr>
              <a:t>hyperphysics.phy-astr.gsu.edu/hbase/Nuclear/alptun.html</a:t>
            </a:r>
            <a:endParaRPr lang="nl-NL" sz="1100" dirty="0" smtClean="0"/>
          </a:p>
          <a:p>
            <a:endParaRPr lang="nl-NL" sz="1100" dirty="0"/>
          </a:p>
        </p:txBody>
      </p:sp>
    </p:spTree>
    <p:extLst>
      <p:ext uri="{BB962C8B-B14F-4D97-AF65-F5344CB8AC3E}">
        <p14:creationId xmlns:p14="http://schemas.microsoft.com/office/powerpoint/2010/main" val="1032206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Line 13"/>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en-US"/>
          </a:p>
        </p:txBody>
      </p:sp>
      <p:sp>
        <p:nvSpPr>
          <p:cNvPr id="73731" name="Rectangle 14"/>
          <p:cNvSpPr>
            <a:spLocks noChangeArrowheads="1"/>
          </p:cNvSpPr>
          <p:nvPr/>
        </p:nvSpPr>
        <p:spPr bwMode="auto">
          <a:xfrm>
            <a:off x="539750" y="98425"/>
            <a:ext cx="8029575" cy="609600"/>
          </a:xfrm>
          <a:prstGeom prst="rect">
            <a:avLst/>
          </a:prstGeom>
          <a:noFill/>
          <a:ln w="9525">
            <a:noFill/>
            <a:miter lim="800000"/>
            <a:headEnd/>
            <a:tailEnd/>
          </a:ln>
        </p:spPr>
        <p:txBody>
          <a:bodyPr anchor="ctr">
            <a:prstTxWarp prst="textNoShape">
              <a:avLst/>
            </a:prstTxWarp>
          </a:bodyPr>
          <a:lstStyle/>
          <a:p>
            <a:pPr algn="l"/>
            <a:r>
              <a:rPr lang="nl-NL" sz="2500">
                <a:solidFill>
                  <a:schemeClr val="tx2"/>
                </a:solidFill>
              </a:rPr>
              <a:t>Frustrated Total internal Reflection</a:t>
            </a:r>
          </a:p>
        </p:txBody>
      </p:sp>
      <p:pic>
        <p:nvPicPr>
          <p:cNvPr id="73738" name="Picture 10" descr="ftirhand_tile"/>
          <p:cNvPicPr>
            <a:picLocks noChangeAspect="1" noChangeArrowheads="1"/>
          </p:cNvPicPr>
          <p:nvPr/>
        </p:nvPicPr>
        <p:blipFill>
          <a:blip r:embed="rId2"/>
          <a:srcRect/>
          <a:stretch>
            <a:fillRect/>
          </a:stretch>
        </p:blipFill>
        <p:spPr bwMode="auto">
          <a:xfrm>
            <a:off x="6588125" y="1023938"/>
            <a:ext cx="1828800" cy="1828800"/>
          </a:xfrm>
          <a:prstGeom prst="rect">
            <a:avLst/>
          </a:prstGeom>
          <a:noFill/>
        </p:spPr>
      </p:pic>
      <p:pic>
        <p:nvPicPr>
          <p:cNvPr id="73740" name="Picture 12" descr="abstract"/>
          <p:cNvPicPr>
            <a:picLocks noChangeAspect="1" noChangeArrowheads="1"/>
          </p:cNvPicPr>
          <p:nvPr/>
        </p:nvPicPr>
        <p:blipFill>
          <a:blip r:embed="rId3"/>
          <a:srcRect/>
          <a:stretch>
            <a:fillRect/>
          </a:stretch>
        </p:blipFill>
        <p:spPr bwMode="auto">
          <a:xfrm>
            <a:off x="468313" y="1397000"/>
            <a:ext cx="4681537" cy="3903663"/>
          </a:xfrm>
          <a:prstGeom prst="rect">
            <a:avLst/>
          </a:prstGeom>
          <a:noFill/>
        </p:spPr>
      </p:pic>
      <p:pic>
        <p:nvPicPr>
          <p:cNvPr id="73742" name="Picture 14" descr="still1"/>
          <p:cNvPicPr>
            <a:picLocks noChangeAspect="1" noChangeArrowheads="1"/>
          </p:cNvPicPr>
          <p:nvPr/>
        </p:nvPicPr>
        <p:blipFill>
          <a:blip r:embed="rId4"/>
          <a:srcRect/>
          <a:stretch>
            <a:fillRect/>
          </a:stretch>
        </p:blipFill>
        <p:spPr bwMode="auto">
          <a:xfrm>
            <a:off x="5292725" y="3933825"/>
            <a:ext cx="3768725" cy="2827338"/>
          </a:xfrm>
          <a:prstGeom prst="rect">
            <a:avLst/>
          </a:prstGeom>
          <a:noFill/>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6" name="Rectangle 4"/>
          <p:cNvSpPr>
            <a:spLocks noGrp="1" noChangeArrowheads="1"/>
          </p:cNvSpPr>
          <p:nvPr>
            <p:ph type="title"/>
          </p:nvPr>
        </p:nvSpPr>
        <p:spPr>
          <a:xfrm>
            <a:off x="469900" y="0"/>
            <a:ext cx="8216900" cy="1209675"/>
          </a:xfrm>
        </p:spPr>
        <p:txBody>
          <a:bodyPr/>
          <a:lstStyle/>
          <a:p>
            <a:r>
              <a:rPr lang="en-US" sz="2400" dirty="0"/>
              <a:t>39.2 Hydrogen Atom: Schr</a:t>
            </a:r>
            <a:r>
              <a:rPr lang="en-US" sz="2400" dirty="0">
                <a:cs typeface="Arial" charset="0"/>
              </a:rPr>
              <a:t>ödinger Equation and</a:t>
            </a:r>
            <a:r>
              <a:rPr lang="en-US" sz="2400" dirty="0"/>
              <a:t> Quantum Numbers</a:t>
            </a:r>
          </a:p>
        </p:txBody>
      </p:sp>
      <p:sp>
        <p:nvSpPr>
          <p:cNvPr id="115717" name="Text Box 5"/>
          <p:cNvSpPr txBox="1">
            <a:spLocks noChangeArrowheads="1"/>
          </p:cNvSpPr>
          <p:nvPr/>
        </p:nvSpPr>
        <p:spPr bwMode="auto">
          <a:xfrm>
            <a:off x="1905000" y="2057400"/>
            <a:ext cx="3505200" cy="12003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l" eaLnBrk="1" hangingPunct="1">
              <a:spcBef>
                <a:spcPct val="50000"/>
              </a:spcBef>
            </a:pPr>
            <a:r>
              <a:rPr lang="en-US" b="1" dirty="0">
                <a:solidFill>
                  <a:srgbClr val="333399"/>
                </a:solidFill>
                <a:ea typeface="+mn-ea"/>
              </a:rPr>
              <a:t>In a magnetic field, the energy levels split depending on </a:t>
            </a:r>
            <a:r>
              <a:rPr lang="en-US" b="1" i="1" dirty="0" err="1">
                <a:solidFill>
                  <a:srgbClr val="333399"/>
                </a:solidFill>
                <a:latin typeface="Times New Roman" pitchFamily="18" charset="0"/>
                <a:ea typeface="+mn-ea"/>
              </a:rPr>
              <a:t>m</a:t>
            </a:r>
            <a:r>
              <a:rPr lang="en-US" b="1" i="1" baseline="-25000" dirty="0">
                <a:solidFill>
                  <a:srgbClr val="333399"/>
                </a:solidFill>
                <a:latin typeface="Times New Roman" pitchFamily="18" charset="0"/>
                <a:ea typeface="+mn-ea"/>
              </a:rPr>
              <a:t>  </a:t>
            </a:r>
            <a:r>
              <a:rPr lang="en-US" b="1" dirty="0">
                <a:solidFill>
                  <a:srgbClr val="333399"/>
                </a:solidFill>
                <a:ea typeface="+mn-ea"/>
              </a:rPr>
              <a:t>.</a:t>
            </a:r>
          </a:p>
        </p:txBody>
      </p:sp>
      <p:graphicFrame>
        <p:nvGraphicFramePr>
          <p:cNvPr id="115719" name="Object 7"/>
          <p:cNvGraphicFramePr>
            <a:graphicFrameLocks noChangeAspect="1"/>
          </p:cNvGraphicFramePr>
          <p:nvPr>
            <p:extLst>
              <p:ext uri="{D42A27DB-BD31-4B8C-83A1-F6EECF244321}">
                <p14:modId xmlns:p14="http://schemas.microsoft.com/office/powerpoint/2010/main" val="2297931208"/>
              </p:ext>
            </p:extLst>
          </p:nvPr>
        </p:nvGraphicFramePr>
        <p:xfrm>
          <a:off x="4252342" y="3048000"/>
          <a:ext cx="247650" cy="361950"/>
        </p:xfrm>
        <a:graphic>
          <a:graphicData uri="http://schemas.openxmlformats.org/presentationml/2006/ole">
            <mc:AlternateContent xmlns:mc="http://schemas.openxmlformats.org/markup-compatibility/2006">
              <mc:Choice xmlns:v="urn:schemas-microsoft-com:vml" Requires="v">
                <p:oleObj spid="_x0000_s311376" name="Equation" r:id="rId4" imgW="114151" imgH="164885" progId="">
                  <p:embed/>
                </p:oleObj>
              </mc:Choice>
              <mc:Fallback>
                <p:oleObj name="Equation" r:id="rId4" imgW="114151" imgH="164885" progId="">
                  <p:embed/>
                  <p:pic>
                    <p:nvPicPr>
                      <p:cNvPr id="0" name="Picture 5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2342" y="3048000"/>
                        <a:ext cx="247650" cy="361950"/>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pic>
        <p:nvPicPr>
          <p:cNvPr id="115720" name="Picture 8" descr="Figure_39_0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8800" y="1343025"/>
            <a:ext cx="2669564" cy="3000375"/>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 Box 5"/>
          <p:cNvSpPr txBox="1">
            <a:spLocks noChangeArrowheads="1"/>
          </p:cNvSpPr>
          <p:nvPr/>
        </p:nvSpPr>
        <p:spPr bwMode="auto">
          <a:xfrm>
            <a:off x="6248400" y="4419600"/>
            <a:ext cx="1976437" cy="369332"/>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l" eaLnBrk="1" hangingPunct="1">
              <a:spcBef>
                <a:spcPct val="50000"/>
              </a:spcBef>
            </a:pPr>
            <a:r>
              <a:rPr lang="x-none" sz="1800" b="1" dirty="0" smtClean="0">
                <a:solidFill>
                  <a:srgbClr val="660066"/>
                </a:solidFill>
                <a:ea typeface="+mn-ea"/>
              </a:rPr>
              <a:t>Zeeman-effect</a:t>
            </a:r>
            <a:endParaRPr lang="en-US" sz="1800" b="1" dirty="0">
              <a:solidFill>
                <a:srgbClr val="660066"/>
              </a:solidFill>
              <a:ea typeface="+mn-ea"/>
            </a:endParaRPr>
          </a:p>
        </p:txBody>
      </p:sp>
      <p:pic>
        <p:nvPicPr>
          <p:cNvPr id="7" name="Picture 7" descr="Table_39_0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1600" y="4864148"/>
            <a:ext cx="7772400" cy="2162127"/>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7"/>
          <p:cNvSpPr/>
          <p:nvPr/>
        </p:nvSpPr>
        <p:spPr>
          <a:xfrm>
            <a:off x="225683" y="1284588"/>
            <a:ext cx="4490333" cy="400110"/>
          </a:xfrm>
          <a:prstGeom prst="rect">
            <a:avLst/>
          </a:prstGeom>
        </p:spPr>
        <p:txBody>
          <a:bodyPr wrap="none">
            <a:spAutoFit/>
          </a:bodyPr>
          <a:lstStyle/>
          <a:p>
            <a:r>
              <a:rPr lang="nl-NL" sz="2000" dirty="0" smtClean="0">
                <a:solidFill>
                  <a:srgbClr val="C00000"/>
                </a:solidFill>
              </a:rPr>
              <a:t>aanwijzing voor meer vrijheidsgraden!</a:t>
            </a:r>
            <a:endParaRPr lang="en-US" sz="2000" dirty="0">
              <a:solidFill>
                <a:srgbClr val="C00000"/>
              </a:solidFill>
            </a:endParaRPr>
          </a:p>
        </p:txBody>
      </p:sp>
      <p:sp>
        <p:nvSpPr>
          <p:cNvPr id="9" name="Rechthoek 8"/>
          <p:cNvSpPr/>
          <p:nvPr/>
        </p:nvSpPr>
        <p:spPr bwMode="auto">
          <a:xfrm>
            <a:off x="4105672" y="4194441"/>
            <a:ext cx="2304256" cy="130474"/>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8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611432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4"/>
          <a:stretch>
            <a:fillRect/>
          </a:stretch>
        </p:blipFill>
        <p:spPr>
          <a:xfrm>
            <a:off x="9543879" y="2229863"/>
            <a:ext cx="3852209" cy="1865039"/>
          </a:xfrm>
          <a:prstGeom prst="rect">
            <a:avLst/>
          </a:prstGeom>
        </p:spPr>
      </p:pic>
      <p:pic>
        <p:nvPicPr>
          <p:cNvPr id="12" name="Picture 11" descr="Figure_39_0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2843212"/>
            <a:ext cx="2573437" cy="3633788"/>
          </a:xfrm>
          <a:prstGeom prst="rect">
            <a:avLst/>
          </a:prstGeom>
          <a:noFill/>
          <a:extLst>
            <a:ext uri="{909E8E84-426E-40dd-AFC4-6F175D3DCCD1}">
              <a14:hiddenFill xmlns:a14="http://schemas.microsoft.com/office/drawing/2010/main" xmlns="">
                <a:solidFill>
                  <a:srgbClr val="FFFFFF"/>
                </a:solidFill>
              </a14:hiddenFill>
            </a:ext>
          </a:extLst>
        </p:spPr>
      </p:pic>
      <p:sp>
        <p:nvSpPr>
          <p:cNvPr id="33795" name="Text Box 3"/>
          <p:cNvSpPr txBox="1">
            <a:spLocks noChangeArrowheads="1"/>
          </p:cNvSpPr>
          <p:nvPr/>
        </p:nvSpPr>
        <p:spPr bwMode="auto">
          <a:xfrm>
            <a:off x="261938" y="1319213"/>
            <a:ext cx="8347075"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l" eaLnBrk="1" hangingPunct="1">
              <a:spcBef>
                <a:spcPct val="50000"/>
              </a:spcBef>
            </a:pPr>
            <a:endParaRPr lang="en-US" sz="2800" b="1">
              <a:solidFill>
                <a:srgbClr val="333399"/>
              </a:solidFill>
              <a:ea typeface="+mn-ea"/>
            </a:endParaRPr>
          </a:p>
        </p:txBody>
      </p:sp>
      <p:sp>
        <p:nvSpPr>
          <p:cNvPr id="33798" name="Text Box 6"/>
          <p:cNvSpPr txBox="1">
            <a:spLocks noChangeArrowheads="1"/>
          </p:cNvSpPr>
          <p:nvPr/>
        </p:nvSpPr>
        <p:spPr bwMode="auto">
          <a:xfrm>
            <a:off x="1005284" y="1556792"/>
            <a:ext cx="7023100" cy="10156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l" eaLnBrk="1" hangingPunct="1">
              <a:spcBef>
                <a:spcPct val="50000"/>
              </a:spcBef>
            </a:pPr>
            <a:r>
              <a:rPr lang="en-US" sz="2000" b="1" dirty="0" smtClean="0">
                <a:solidFill>
                  <a:srgbClr val="333399"/>
                </a:solidFill>
                <a:ea typeface="+mn-ea"/>
              </a:rPr>
              <a:t>The </a:t>
            </a:r>
            <a:r>
              <a:rPr lang="en-US" sz="2000" b="1" dirty="0">
                <a:solidFill>
                  <a:srgbClr val="333399"/>
                </a:solidFill>
                <a:ea typeface="+mn-ea"/>
              </a:rPr>
              <a:t>magnetic quantum number, </a:t>
            </a:r>
            <a:r>
              <a:rPr lang="en-US" sz="2000" b="1" i="1" dirty="0" err="1">
                <a:solidFill>
                  <a:srgbClr val="333399"/>
                </a:solidFill>
                <a:latin typeface="Times New Roman" pitchFamily="18" charset="0"/>
                <a:ea typeface="+mn-ea"/>
              </a:rPr>
              <a:t>m</a:t>
            </a:r>
            <a:r>
              <a:rPr lang="en-US" sz="2000" b="1" i="1" baseline="-25000" dirty="0">
                <a:solidFill>
                  <a:srgbClr val="333399"/>
                </a:solidFill>
                <a:latin typeface="Times New Roman" pitchFamily="18" charset="0"/>
                <a:ea typeface="+mn-ea"/>
              </a:rPr>
              <a:t>  </a:t>
            </a:r>
            <a:r>
              <a:rPr lang="en-US" sz="2000" b="1" dirty="0">
                <a:solidFill>
                  <a:srgbClr val="333399"/>
                </a:solidFill>
                <a:ea typeface="+mn-ea"/>
              </a:rPr>
              <a:t>, gives the direction of the electron’s angular momentum, and can take on integer values from –</a:t>
            </a:r>
            <a:r>
              <a:rPr lang="en-US" sz="2000" b="1" i="1" dirty="0">
                <a:solidFill>
                  <a:srgbClr val="333399"/>
                </a:solidFill>
                <a:latin typeface="Times New Roman" pitchFamily="18" charset="0"/>
                <a:ea typeface="+mn-ea"/>
              </a:rPr>
              <a:t> </a:t>
            </a:r>
            <a:r>
              <a:rPr lang="en-US" sz="2000" b="1" dirty="0">
                <a:solidFill>
                  <a:srgbClr val="333399"/>
                </a:solidFill>
                <a:ea typeface="+mn-ea"/>
              </a:rPr>
              <a:t>  to +</a:t>
            </a:r>
            <a:r>
              <a:rPr lang="en-US" sz="2000" b="1" i="1" dirty="0">
                <a:solidFill>
                  <a:srgbClr val="333399"/>
                </a:solidFill>
                <a:latin typeface="Times New Roman" pitchFamily="18" charset="0"/>
                <a:ea typeface="+mn-ea"/>
              </a:rPr>
              <a:t>  </a:t>
            </a:r>
            <a:r>
              <a:rPr lang="en-US" sz="2000" b="1" dirty="0">
                <a:solidFill>
                  <a:srgbClr val="333399"/>
                </a:solidFill>
                <a:ea typeface="+mn-ea"/>
              </a:rPr>
              <a:t>.</a:t>
            </a:r>
          </a:p>
        </p:txBody>
      </p:sp>
      <p:sp>
        <p:nvSpPr>
          <p:cNvPr id="33800" name="Rectangle 8"/>
          <p:cNvSpPr>
            <a:spLocks noGrp="1" noChangeArrowheads="1"/>
          </p:cNvSpPr>
          <p:nvPr>
            <p:ph type="title"/>
          </p:nvPr>
        </p:nvSpPr>
        <p:spPr>
          <a:xfrm>
            <a:off x="457200" y="0"/>
            <a:ext cx="8229600" cy="1244600"/>
          </a:xfrm>
        </p:spPr>
        <p:txBody>
          <a:bodyPr/>
          <a:lstStyle/>
          <a:p>
            <a:r>
              <a:rPr lang="en-US" sz="2400" dirty="0"/>
              <a:t>39.2 Hydrogen Atom: Schr</a:t>
            </a:r>
            <a:r>
              <a:rPr lang="en-US" sz="2400" dirty="0">
                <a:cs typeface="Arial" charset="0"/>
              </a:rPr>
              <a:t>ödinger Equation and</a:t>
            </a:r>
            <a:r>
              <a:rPr lang="en-US" sz="2400" dirty="0"/>
              <a:t> Quantum Numbers</a:t>
            </a:r>
          </a:p>
        </p:txBody>
      </p:sp>
      <p:graphicFrame>
        <p:nvGraphicFramePr>
          <p:cNvPr id="33804" name="Object 12"/>
          <p:cNvGraphicFramePr>
            <a:graphicFrameLocks noChangeAspect="1"/>
          </p:cNvGraphicFramePr>
          <p:nvPr>
            <p:extLst>
              <p:ext uri="{D42A27DB-BD31-4B8C-83A1-F6EECF244321}">
                <p14:modId xmlns:p14="http://schemas.microsoft.com/office/powerpoint/2010/main" val="3132929446"/>
              </p:ext>
            </p:extLst>
          </p:nvPr>
        </p:nvGraphicFramePr>
        <p:xfrm>
          <a:off x="5148064" y="1754552"/>
          <a:ext cx="160961" cy="234288"/>
        </p:xfrm>
        <a:graphic>
          <a:graphicData uri="http://schemas.openxmlformats.org/presentationml/2006/ole">
            <mc:AlternateContent xmlns:mc="http://schemas.openxmlformats.org/markup-compatibility/2006">
              <mc:Choice xmlns:v="urn:schemas-microsoft-com:vml" Requires="v">
                <p:oleObj spid="_x0000_s312641" name="Equation" r:id="rId6" imgW="114151" imgH="164885" progId="">
                  <p:embed/>
                </p:oleObj>
              </mc:Choice>
              <mc:Fallback>
                <p:oleObj name="Equation" r:id="rId6" imgW="114151" imgH="164885" progId="">
                  <p:embed/>
                  <p:pic>
                    <p:nvPicPr>
                      <p:cNvPr id="0" name="Picture 2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8064" y="1754552"/>
                        <a:ext cx="160961" cy="23428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pic>
        <p:nvPicPr>
          <p:cNvPr id="33805" name="Picture 13" descr="Picture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76600" y="2971800"/>
            <a:ext cx="2155781" cy="609600"/>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p:cNvPicPr>
            <a:picLocks noChangeAspect="1"/>
          </p:cNvPicPr>
          <p:nvPr/>
        </p:nvPicPr>
        <p:blipFill>
          <a:blip r:embed="rId9"/>
          <a:stretch>
            <a:fillRect/>
          </a:stretch>
        </p:blipFill>
        <p:spPr>
          <a:xfrm>
            <a:off x="6853915" y="4248150"/>
            <a:ext cx="2290085" cy="2609850"/>
          </a:xfrm>
          <a:prstGeom prst="rect">
            <a:avLst/>
          </a:prstGeom>
        </p:spPr>
      </p:pic>
      <p:graphicFrame>
        <p:nvGraphicFramePr>
          <p:cNvPr id="2" name="Object 1"/>
          <p:cNvGraphicFramePr>
            <a:graphicFrameLocks noChangeAspect="1"/>
          </p:cNvGraphicFramePr>
          <p:nvPr>
            <p:extLst>
              <p:ext uri="{D42A27DB-BD31-4B8C-83A1-F6EECF244321}">
                <p14:modId xmlns:p14="http://schemas.microsoft.com/office/powerpoint/2010/main" val="3043173559"/>
              </p:ext>
            </p:extLst>
          </p:nvPr>
        </p:nvGraphicFramePr>
        <p:xfrm>
          <a:off x="3630940" y="2182004"/>
          <a:ext cx="228600" cy="333375"/>
        </p:xfrm>
        <a:graphic>
          <a:graphicData uri="http://schemas.openxmlformats.org/presentationml/2006/ole">
            <mc:AlternateContent xmlns:mc="http://schemas.openxmlformats.org/markup-compatibility/2006">
              <mc:Choice xmlns:v="urn:schemas-microsoft-com:vml" Requires="v">
                <p:oleObj spid="_x0000_s312642" name="Equation" r:id="rId10" imgW="114151" imgH="164885" progId="">
                  <p:embed/>
                </p:oleObj>
              </mc:Choice>
              <mc:Fallback>
                <p:oleObj name="Equation" r:id="rId10" imgW="114151" imgH="164885" progId="">
                  <p:embed/>
                  <p:pic>
                    <p:nvPicPr>
                      <p:cNvPr id="0" name="Picture 2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0940" y="2182004"/>
                        <a:ext cx="228600" cy="3333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1676278941"/>
              </p:ext>
            </p:extLst>
          </p:nvPr>
        </p:nvGraphicFramePr>
        <p:xfrm>
          <a:off x="4263772" y="2182381"/>
          <a:ext cx="228600" cy="333375"/>
        </p:xfrm>
        <a:graphic>
          <a:graphicData uri="http://schemas.openxmlformats.org/presentationml/2006/ole">
            <mc:AlternateContent xmlns:mc="http://schemas.openxmlformats.org/markup-compatibility/2006">
              <mc:Choice xmlns:v="urn:schemas-microsoft-com:vml" Requires="v">
                <p:oleObj spid="_x0000_s312643" name="Equation" r:id="rId11" imgW="114151" imgH="164885" progId="">
                  <p:embed/>
                </p:oleObj>
              </mc:Choice>
              <mc:Fallback>
                <p:oleObj name="Equation" r:id="rId11" imgW="114151" imgH="164885" progId="">
                  <p:embed/>
                  <p:pic>
                    <p:nvPicPr>
                      <p:cNvPr id="0" name="Picture 2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3772" y="2182381"/>
                        <a:ext cx="228600" cy="3333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4" name="Rectangle 3"/>
          <p:cNvSpPr/>
          <p:nvPr/>
        </p:nvSpPr>
        <p:spPr>
          <a:xfrm>
            <a:off x="9183983" y="1040699"/>
            <a:ext cx="4572000" cy="830997"/>
          </a:xfrm>
          <a:prstGeom prst="rect">
            <a:avLst/>
          </a:prstGeom>
        </p:spPr>
        <p:txBody>
          <a:bodyPr>
            <a:spAutoFit/>
          </a:bodyPr>
          <a:lstStyle/>
          <a:p>
            <a:r>
              <a:rPr lang="en-US" sz="1600" dirty="0">
                <a:hlinkClick r:id="rId12"/>
              </a:rPr>
              <a:t>orbital angular momentum</a:t>
            </a:r>
            <a:r>
              <a:rPr lang="en-US" sz="1600" dirty="0"/>
              <a:t> </a:t>
            </a:r>
            <a:r>
              <a:rPr lang="en-US" sz="1600" b="1" dirty="0"/>
              <a:t>L</a:t>
            </a:r>
            <a:r>
              <a:rPr lang="en-US" sz="1600" dirty="0"/>
              <a:t> and </a:t>
            </a:r>
            <a:r>
              <a:rPr lang="en-US" sz="1600" dirty="0">
                <a:hlinkClick r:id="rId13"/>
              </a:rPr>
              <a:t>electron spin angular momentum</a:t>
            </a:r>
            <a:r>
              <a:rPr lang="en-US" sz="1600" dirty="0"/>
              <a:t> </a:t>
            </a:r>
            <a:r>
              <a:rPr lang="en-US" sz="1600" b="1" dirty="0"/>
              <a:t>S</a:t>
            </a:r>
            <a:r>
              <a:rPr lang="en-US" sz="1600" dirty="0"/>
              <a:t> are combined to produce the </a:t>
            </a:r>
            <a:r>
              <a:rPr lang="en-US" sz="1600" dirty="0">
                <a:hlinkClick r:id="rId14"/>
              </a:rPr>
              <a:t>total angular momentum</a:t>
            </a:r>
            <a:endParaRPr lang="nl-NL" sz="1600" dirty="0"/>
          </a:p>
        </p:txBody>
      </p:sp>
      <p:grpSp>
        <p:nvGrpSpPr>
          <p:cNvPr id="6" name="Group 5"/>
          <p:cNvGrpSpPr/>
          <p:nvPr/>
        </p:nvGrpSpPr>
        <p:grpSpPr>
          <a:xfrm>
            <a:off x="2231639" y="6323980"/>
            <a:ext cx="769579" cy="423777"/>
            <a:chOff x="6720786" y="2681015"/>
            <a:chExt cx="769579" cy="423777"/>
          </a:xfrm>
        </p:grpSpPr>
        <p:graphicFrame>
          <p:nvGraphicFramePr>
            <p:cNvPr id="11" name="Object 10"/>
            <p:cNvGraphicFramePr>
              <a:graphicFrameLocks noChangeAspect="1"/>
            </p:cNvGraphicFramePr>
            <p:nvPr>
              <p:extLst>
                <p:ext uri="{D42A27DB-BD31-4B8C-83A1-F6EECF244321}">
                  <p14:modId xmlns:p14="http://schemas.microsoft.com/office/powerpoint/2010/main" val="3818894766"/>
                </p:ext>
              </p:extLst>
            </p:nvPr>
          </p:nvGraphicFramePr>
          <p:xfrm>
            <a:off x="6720786" y="2681015"/>
            <a:ext cx="266258" cy="386398"/>
          </p:xfrm>
          <a:graphic>
            <a:graphicData uri="http://schemas.openxmlformats.org/presentationml/2006/ole">
              <mc:AlternateContent xmlns:mc="http://schemas.openxmlformats.org/markup-compatibility/2006">
                <mc:Choice xmlns:v="urn:schemas-microsoft-com:vml" Requires="v">
                  <p:oleObj spid="_x0000_s312644" name="Equation" r:id="rId15" imgW="114151" imgH="164885" progId="">
                    <p:embed/>
                  </p:oleObj>
                </mc:Choice>
                <mc:Fallback>
                  <p:oleObj name="Equation" r:id="rId15" imgW="114151" imgH="164885" progId="">
                    <p:embed/>
                    <p:pic>
                      <p:nvPicPr>
                        <p:cNvPr id="0" name="Picture 2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20786" y="2681015"/>
                          <a:ext cx="266258" cy="38639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5" name="Rectangle 4"/>
            <p:cNvSpPr/>
            <p:nvPr/>
          </p:nvSpPr>
          <p:spPr>
            <a:xfrm>
              <a:off x="6879300" y="2704682"/>
              <a:ext cx="611065" cy="400110"/>
            </a:xfrm>
            <a:prstGeom prst="rect">
              <a:avLst/>
            </a:prstGeom>
          </p:spPr>
          <p:txBody>
            <a:bodyPr wrap="none">
              <a:spAutoFit/>
            </a:bodyPr>
            <a:lstStyle/>
            <a:p>
              <a:pPr algn="l" eaLnBrk="1" hangingPunct="1">
                <a:spcBef>
                  <a:spcPct val="50000"/>
                </a:spcBef>
              </a:pPr>
              <a:r>
                <a:rPr lang="en-US" sz="2000" dirty="0">
                  <a:solidFill>
                    <a:srgbClr val="000000"/>
                  </a:solidFill>
                  <a:latin typeface="Times New Roman" pitchFamily="18" charset="0"/>
                </a:rPr>
                <a:t> </a:t>
              </a:r>
              <a:r>
                <a:rPr lang="en-US" sz="2000" b="1" dirty="0">
                  <a:solidFill>
                    <a:srgbClr val="333399"/>
                  </a:solidFill>
                </a:rPr>
                <a:t>= 2</a:t>
              </a:r>
            </a:p>
          </p:txBody>
        </p:sp>
      </p:grpSp>
      <p:sp>
        <p:nvSpPr>
          <p:cNvPr id="17" name="Text Box 7"/>
          <p:cNvSpPr txBox="1">
            <a:spLocks noChangeArrowheads="1"/>
          </p:cNvSpPr>
          <p:nvPr/>
        </p:nvSpPr>
        <p:spPr bwMode="auto">
          <a:xfrm>
            <a:off x="5867400" y="3635514"/>
            <a:ext cx="2824163"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l" eaLnBrk="1" hangingPunct="1">
              <a:spcBef>
                <a:spcPct val="50000"/>
              </a:spcBef>
            </a:pPr>
            <a:r>
              <a:rPr lang="en-US" sz="2000" b="1" dirty="0" err="1" smtClean="0">
                <a:solidFill>
                  <a:srgbClr val="333399"/>
                </a:solidFill>
                <a:ea typeface="+mn-ea"/>
              </a:rPr>
              <a:t>x</a:t>
            </a:r>
            <a:r>
              <a:rPr lang="en-US" sz="2000" b="1" dirty="0" smtClean="0">
                <a:solidFill>
                  <a:srgbClr val="333399"/>
                </a:solidFill>
                <a:ea typeface="+mn-ea"/>
              </a:rPr>
              <a:t>- en </a:t>
            </a:r>
            <a:r>
              <a:rPr lang="en-US" sz="2000" b="1" dirty="0" err="1" smtClean="0">
                <a:solidFill>
                  <a:srgbClr val="333399"/>
                </a:solidFill>
                <a:ea typeface="+mn-ea"/>
              </a:rPr>
              <a:t>y-richting</a:t>
            </a:r>
            <a:r>
              <a:rPr lang="en-US" sz="2000" b="1" dirty="0" smtClean="0">
                <a:solidFill>
                  <a:srgbClr val="333399"/>
                </a:solidFill>
                <a:ea typeface="+mn-ea"/>
              </a:rPr>
              <a:t> van </a:t>
            </a:r>
            <a:r>
              <a:rPr lang="en-US" sz="2000" b="1" i="1" dirty="0" smtClean="0">
                <a:solidFill>
                  <a:srgbClr val="333399"/>
                </a:solidFill>
                <a:latin typeface="Times New Roman" panose="02020603050405020304" pitchFamily="18" charset="0"/>
                <a:ea typeface="+mn-ea"/>
                <a:cs typeface="Times New Roman" panose="02020603050405020304" pitchFamily="18" charset="0"/>
              </a:rPr>
              <a:t>L </a:t>
            </a:r>
            <a:r>
              <a:rPr lang="en-US" sz="2000" b="1" dirty="0" err="1" smtClean="0">
                <a:solidFill>
                  <a:srgbClr val="333399"/>
                </a:solidFill>
                <a:ea typeface="+mn-ea"/>
              </a:rPr>
              <a:t>onbepaald</a:t>
            </a:r>
            <a:endParaRPr lang="en-US" sz="2000" b="1" dirty="0">
              <a:solidFill>
                <a:srgbClr val="333399"/>
              </a:solidFill>
              <a:ea typeface="+mn-ea"/>
            </a:endParaRPr>
          </a:p>
        </p:txBody>
      </p:sp>
      <p:pic>
        <p:nvPicPr>
          <p:cNvPr id="18" name="Picture 17"/>
          <p:cNvPicPr>
            <a:picLocks noChangeAspect="1"/>
          </p:cNvPicPr>
          <p:nvPr/>
        </p:nvPicPr>
        <p:blipFill>
          <a:blip r:embed="rId16"/>
          <a:stretch>
            <a:fillRect/>
          </a:stretch>
        </p:blipFill>
        <p:spPr>
          <a:xfrm>
            <a:off x="6273800" y="2758841"/>
            <a:ext cx="2108200" cy="898759"/>
          </a:xfrm>
          <a:prstGeom prst="rect">
            <a:avLst/>
          </a:prstGeom>
        </p:spPr>
      </p:pic>
      <p:pic>
        <p:nvPicPr>
          <p:cNvPr id="19" name="Picture 10" descr="Picture 2"/>
          <p:cNvPicPr>
            <a:picLocks noChangeAspect="1" noChangeArrowheads="1"/>
          </p:cNvPicPr>
          <p:nvPr/>
        </p:nvPicPr>
        <p:blipFill>
          <a:blip r:embed="rId17">
            <a:extLst>
              <a:ext uri="{28A0092B-C50C-407E-A947-70E740481C1C}">
                <a14:useLocalDpi xmlns:a14="http://schemas.microsoft.com/office/drawing/2010/main" val="0"/>
              </a:ext>
            </a:extLst>
          </a:blip>
          <a:srcRect r="3499" b="17801"/>
          <a:stretch>
            <a:fillRect/>
          </a:stretch>
        </p:blipFill>
        <p:spPr bwMode="auto">
          <a:xfrm>
            <a:off x="3276600" y="5410200"/>
            <a:ext cx="2983460" cy="533400"/>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Rechthoek 19"/>
          <p:cNvSpPr/>
          <p:nvPr/>
        </p:nvSpPr>
        <p:spPr bwMode="auto">
          <a:xfrm>
            <a:off x="39892" y="6381328"/>
            <a:ext cx="1688426" cy="90295"/>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8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16236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200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ChangeArrowheads="1"/>
          </p:cNvSpPr>
          <p:nvPr/>
        </p:nvSpPr>
        <p:spPr bwMode="auto">
          <a:xfrm>
            <a:off x="685800" y="1125538"/>
            <a:ext cx="7772400" cy="4665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l">
              <a:lnSpc>
                <a:spcPct val="140000"/>
              </a:lnSpc>
              <a:spcBef>
                <a:spcPct val="20000"/>
              </a:spcBef>
            </a:pPr>
            <a:r>
              <a:rPr lang="nl-NL" sz="2200" dirty="0" smtClean="0"/>
              <a:t>Herhaling Kwantummechanica</a:t>
            </a:r>
          </a:p>
          <a:p>
            <a:pPr marL="838200" lvl="1" indent="-381000" algn="l">
              <a:spcBef>
                <a:spcPct val="20000"/>
              </a:spcBef>
              <a:buFontTx/>
              <a:buChar char="•"/>
            </a:pPr>
            <a:r>
              <a:rPr lang="nl-NL" sz="2000" dirty="0" smtClean="0"/>
              <a:t>Kansfunctie</a:t>
            </a:r>
          </a:p>
          <a:p>
            <a:pPr marL="838200" lvl="1" indent="-381000" algn="l">
              <a:spcBef>
                <a:spcPct val="20000"/>
              </a:spcBef>
              <a:buFontTx/>
              <a:buChar char="•"/>
            </a:pPr>
            <a:r>
              <a:rPr lang="nl-NL" sz="2000" dirty="0" err="1" smtClean="0"/>
              <a:t>Schrödingervergelijking</a:t>
            </a:r>
            <a:endParaRPr lang="nl-NL" sz="2000" dirty="0" smtClean="0"/>
          </a:p>
          <a:p>
            <a:pPr marL="838200" lvl="1" indent="-381000" algn="l">
              <a:spcBef>
                <a:spcPct val="20000"/>
              </a:spcBef>
              <a:buFontTx/>
              <a:buChar char="•"/>
            </a:pPr>
            <a:r>
              <a:rPr lang="nl-NL" sz="2000" dirty="0" smtClean="0"/>
              <a:t>Vrij deeltje</a:t>
            </a:r>
          </a:p>
          <a:p>
            <a:pPr marL="838200" lvl="1" indent="-381000" algn="l">
              <a:spcBef>
                <a:spcPct val="20000"/>
              </a:spcBef>
              <a:buFontTx/>
              <a:buChar char="•"/>
            </a:pPr>
            <a:r>
              <a:rPr lang="nl-NL" sz="2000" dirty="0" smtClean="0"/>
              <a:t>(Eindige) potentiaalput</a:t>
            </a:r>
          </a:p>
          <a:p>
            <a:pPr algn="l">
              <a:lnSpc>
                <a:spcPct val="140000"/>
              </a:lnSpc>
              <a:spcBef>
                <a:spcPct val="20000"/>
              </a:spcBef>
            </a:pPr>
            <a:endParaRPr lang="nl-NL" sz="2200" dirty="0" smtClean="0"/>
          </a:p>
          <a:p>
            <a:pPr algn="l">
              <a:lnSpc>
                <a:spcPct val="140000"/>
              </a:lnSpc>
              <a:spcBef>
                <a:spcPct val="20000"/>
              </a:spcBef>
            </a:pPr>
            <a:endParaRPr lang="nl-NL" sz="2200" dirty="0"/>
          </a:p>
        </p:txBody>
      </p:sp>
      <p:sp>
        <p:nvSpPr>
          <p:cNvPr id="25603" name="Rectangle 5"/>
          <p:cNvSpPr>
            <a:spLocks noChangeArrowheads="1"/>
          </p:cNvSpPr>
          <p:nvPr/>
        </p:nvSpPr>
        <p:spPr bwMode="auto">
          <a:xfrm>
            <a:off x="568325" y="71438"/>
            <a:ext cx="8029575"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l"/>
            <a:r>
              <a:rPr lang="en-GB" dirty="0" err="1">
                <a:solidFill>
                  <a:schemeClr val="tx2"/>
                </a:solidFill>
              </a:rPr>
              <a:t>Inhoud</a:t>
            </a:r>
            <a:r>
              <a:rPr lang="en-GB" dirty="0">
                <a:solidFill>
                  <a:schemeClr val="tx2"/>
                </a:solidFill>
              </a:rPr>
              <a:t> college </a:t>
            </a:r>
            <a:r>
              <a:rPr lang="en-GB" dirty="0" err="1" smtClean="0">
                <a:solidFill>
                  <a:schemeClr val="tx2"/>
                </a:solidFill>
              </a:rPr>
              <a:t>deze</a:t>
            </a:r>
            <a:r>
              <a:rPr lang="en-GB" dirty="0" smtClean="0">
                <a:solidFill>
                  <a:schemeClr val="tx2"/>
                </a:solidFill>
              </a:rPr>
              <a:t> week</a:t>
            </a:r>
            <a:endParaRPr lang="en-GB" dirty="0">
              <a:solidFill>
                <a:schemeClr val="tx2"/>
              </a:solidFill>
            </a:endParaRPr>
          </a:p>
        </p:txBody>
      </p:sp>
      <p:sp>
        <p:nvSpPr>
          <p:cNvPr id="25604" name="Line 6"/>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xmlns="">
                <a:noFill/>
              </a14:hiddenFill>
            </a:ext>
          </a:extLst>
        </p:spPr>
        <p:txBody>
          <a:bodyPr wrap="none" anchor="ctr"/>
          <a:lstStyle/>
          <a:p>
            <a:endParaRPr lang="en-GB"/>
          </a:p>
        </p:txBody>
      </p:sp>
      <p:sp>
        <p:nvSpPr>
          <p:cNvPr id="7" name="Rectangle 6"/>
          <p:cNvSpPr>
            <a:spLocks noChangeArrowheads="1"/>
          </p:cNvSpPr>
          <p:nvPr/>
        </p:nvSpPr>
        <p:spPr bwMode="auto">
          <a:xfrm>
            <a:off x="762000" y="5814536"/>
            <a:ext cx="10801199"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l"/>
            <a:r>
              <a:rPr lang="en-US" sz="1400" dirty="0" smtClean="0"/>
              <a:t>Minute Physics golf – </a:t>
            </a:r>
            <a:r>
              <a:rPr lang="en-US" sz="1400" dirty="0" err="1" smtClean="0"/>
              <a:t>deeltjesdualiteit</a:t>
            </a:r>
            <a:r>
              <a:rPr lang="en-US" sz="1400" dirty="0"/>
              <a:t>: </a:t>
            </a:r>
            <a:r>
              <a:rPr lang="en-US" sz="1400" dirty="0" smtClean="0"/>
              <a:t>	</a:t>
            </a:r>
            <a:r>
              <a:rPr lang="en-US" sz="1400" dirty="0" smtClean="0">
                <a:hlinkClick r:id="rId3"/>
              </a:rPr>
              <a:t>http</a:t>
            </a:r>
            <a:r>
              <a:rPr lang="en-US" sz="1400" dirty="0">
                <a:hlinkClick r:id="rId3"/>
              </a:rPr>
              <a:t>://</a:t>
            </a:r>
            <a:r>
              <a:rPr lang="en-US" sz="1400" dirty="0" smtClean="0">
                <a:hlinkClick r:id="rId3"/>
              </a:rPr>
              <a:t>www.youtube.com/watch?v=Q_h4IoPJXZw</a:t>
            </a:r>
            <a:endParaRPr lang="en-US" sz="1400" dirty="0" smtClean="0">
              <a:hlinkClick r:id="rId4"/>
            </a:endParaRPr>
          </a:p>
          <a:p>
            <a:pPr algn="l"/>
            <a:r>
              <a:rPr lang="en-US" sz="1400" dirty="0" smtClean="0"/>
              <a:t>				</a:t>
            </a:r>
            <a:r>
              <a:rPr lang="en-US" sz="1400" dirty="0" smtClean="0">
                <a:hlinkClick r:id="rId4"/>
              </a:rPr>
              <a:t>http://www.youtube.com/watch?v=_riIY-v2Ym8</a:t>
            </a:r>
            <a:endParaRPr lang="en-US" sz="1400" dirty="0" smtClean="0"/>
          </a:p>
          <a:p>
            <a:pPr algn="l"/>
            <a:endParaRPr lang="en-US" sz="14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4" name="Rectangle 4"/>
          <p:cNvSpPr>
            <a:spLocks noGrp="1" noChangeArrowheads="1"/>
          </p:cNvSpPr>
          <p:nvPr>
            <p:ph type="title"/>
          </p:nvPr>
        </p:nvSpPr>
        <p:spPr>
          <a:xfrm>
            <a:off x="0" y="0"/>
            <a:ext cx="9144000" cy="793750"/>
          </a:xfrm>
        </p:spPr>
        <p:txBody>
          <a:bodyPr/>
          <a:lstStyle/>
          <a:p>
            <a:r>
              <a:rPr lang="en-US" sz="2400"/>
              <a:t>39.3 Hydrogen Atom Wave Functions</a:t>
            </a:r>
          </a:p>
        </p:txBody>
      </p:sp>
      <p:sp>
        <p:nvSpPr>
          <p:cNvPr id="128005" name="Text Box 5"/>
          <p:cNvSpPr txBox="1">
            <a:spLocks noChangeArrowheads="1"/>
          </p:cNvSpPr>
          <p:nvPr/>
        </p:nvSpPr>
        <p:spPr bwMode="auto">
          <a:xfrm>
            <a:off x="914400" y="990600"/>
            <a:ext cx="7188200" cy="14773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l" eaLnBrk="1" hangingPunct="1">
              <a:spcBef>
                <a:spcPct val="50000"/>
              </a:spcBef>
            </a:pPr>
            <a:r>
              <a:rPr lang="en-US" sz="2000" b="1" dirty="0">
                <a:solidFill>
                  <a:srgbClr val="333399"/>
                </a:solidFill>
                <a:ea typeface="+mn-ea"/>
              </a:rPr>
              <a:t>Example 39-3: Most probable electron radius in hydrogen.</a:t>
            </a:r>
          </a:p>
          <a:p>
            <a:pPr algn="l" eaLnBrk="1" hangingPunct="1">
              <a:spcBef>
                <a:spcPct val="50000"/>
              </a:spcBef>
            </a:pPr>
            <a:r>
              <a:rPr lang="en-US" sz="2000" b="1" dirty="0">
                <a:solidFill>
                  <a:srgbClr val="333399"/>
                </a:solidFill>
                <a:ea typeface="+mn-ea"/>
              </a:rPr>
              <a:t>Determine the most probable distance </a:t>
            </a:r>
            <a:r>
              <a:rPr lang="en-US" sz="2000" b="1" i="1" dirty="0" err="1">
                <a:solidFill>
                  <a:srgbClr val="333399"/>
                </a:solidFill>
                <a:latin typeface="Times New Roman" pitchFamily="18" charset="0"/>
                <a:ea typeface="+mn-ea"/>
              </a:rPr>
              <a:t>r</a:t>
            </a:r>
            <a:r>
              <a:rPr lang="en-US" sz="2000" b="1" dirty="0">
                <a:solidFill>
                  <a:srgbClr val="333399"/>
                </a:solidFill>
                <a:ea typeface="+mn-ea"/>
              </a:rPr>
              <a:t> from the nucleus at which to find the electron in the ground state of hydrogen.</a:t>
            </a:r>
          </a:p>
        </p:txBody>
      </p:sp>
      <p:sp>
        <p:nvSpPr>
          <p:cNvPr id="2" name="Rectangle 1"/>
          <p:cNvSpPr/>
          <p:nvPr/>
        </p:nvSpPr>
        <p:spPr>
          <a:xfrm>
            <a:off x="1191816" y="5689937"/>
            <a:ext cx="5742384" cy="1015663"/>
          </a:xfrm>
          <a:prstGeom prst="rect">
            <a:avLst/>
          </a:prstGeom>
        </p:spPr>
        <p:txBody>
          <a:bodyPr wrap="square">
            <a:spAutoFit/>
          </a:bodyPr>
          <a:lstStyle/>
          <a:p>
            <a:r>
              <a:rPr lang="en-US" sz="2000" dirty="0" smtClean="0"/>
              <a:t>Differentiate </a:t>
            </a:r>
            <a:r>
              <a:rPr lang="en-US" sz="2000" dirty="0" err="1"/>
              <a:t>P</a:t>
            </a:r>
            <a:r>
              <a:rPr lang="en-US" sz="2000" baseline="-25000" dirty="0" err="1"/>
              <a:t>r</a:t>
            </a:r>
            <a:r>
              <a:rPr lang="en-US" sz="2000" dirty="0" err="1"/>
              <a:t>(r</a:t>
            </a:r>
            <a:r>
              <a:rPr lang="en-US" sz="2000" dirty="0"/>
              <a:t>) with respect to r, </a:t>
            </a:r>
            <a:endParaRPr lang="en-US" sz="2000" dirty="0" smtClean="0"/>
          </a:p>
          <a:p>
            <a:r>
              <a:rPr lang="en-US" sz="2000" dirty="0" smtClean="0"/>
              <a:t>set </a:t>
            </a:r>
            <a:r>
              <a:rPr lang="en-US" sz="2000" dirty="0"/>
              <a:t>it equal to zero, and solve for r. </a:t>
            </a:r>
            <a:endParaRPr lang="en-US" sz="2000" dirty="0" smtClean="0"/>
          </a:p>
          <a:p>
            <a:r>
              <a:rPr lang="en-US" sz="2000" dirty="0" smtClean="0"/>
              <a:t>The </a:t>
            </a:r>
            <a:r>
              <a:rPr lang="en-US" sz="2000" dirty="0"/>
              <a:t>answer is r = r</a:t>
            </a:r>
            <a:r>
              <a:rPr lang="en-US" sz="2000" baseline="-25000" dirty="0"/>
              <a:t>0</a:t>
            </a:r>
            <a:r>
              <a:rPr lang="en-US" sz="2000" dirty="0"/>
              <a:t>.</a:t>
            </a:r>
          </a:p>
        </p:txBody>
      </p:sp>
      <p:pic>
        <p:nvPicPr>
          <p:cNvPr id="5" name="Picture 8" descr="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4495800"/>
            <a:ext cx="2172970" cy="880934"/>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9" descr="Figure_39_0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3886200"/>
            <a:ext cx="3143129" cy="155575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8" descr="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2277" y="2590800"/>
            <a:ext cx="2318323" cy="83820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7"/>
          <p:cNvSpPr/>
          <p:nvPr/>
        </p:nvSpPr>
        <p:spPr>
          <a:xfrm>
            <a:off x="2322247" y="3729335"/>
            <a:ext cx="2402153" cy="461665"/>
          </a:xfrm>
          <a:prstGeom prst="rect">
            <a:avLst/>
          </a:prstGeom>
        </p:spPr>
        <p:txBody>
          <a:bodyPr wrap="none">
            <a:spAutoFit/>
          </a:bodyPr>
          <a:lstStyle/>
          <a:p>
            <a:r>
              <a:rPr lang="en-US" i="1" dirty="0" smtClean="0">
                <a:solidFill>
                  <a:srgbClr val="333399"/>
                </a:solidFill>
                <a:latin typeface="Times New Roman" pitchFamily="18" charset="0"/>
                <a:cs typeface="Times New Roman" pitchFamily="18" charset="0"/>
              </a:rPr>
              <a:t>P</a:t>
            </a:r>
            <a:r>
              <a:rPr lang="en-US" baseline="-25000" dirty="0" smtClean="0">
                <a:solidFill>
                  <a:srgbClr val="333399"/>
                </a:solidFill>
                <a:latin typeface="Times New Roman" pitchFamily="18" charset="0"/>
                <a:cs typeface="Times New Roman" pitchFamily="18" charset="0"/>
              </a:rPr>
              <a:t>r</a:t>
            </a:r>
            <a:r>
              <a:rPr lang="en-US" b="1" dirty="0" smtClean="0">
                <a:solidFill>
                  <a:srgbClr val="333399"/>
                </a:solidFill>
                <a:latin typeface="Times New Roman" pitchFamily="18" charset="0"/>
                <a:cs typeface="Times New Roman" pitchFamily="18" charset="0"/>
              </a:rPr>
              <a:t> (</a:t>
            </a:r>
            <a:r>
              <a:rPr lang="en-US" b="1" i="1" dirty="0" err="1" smtClean="0">
                <a:solidFill>
                  <a:srgbClr val="333399"/>
                </a:solidFill>
                <a:latin typeface="Times New Roman" pitchFamily="18" charset="0"/>
              </a:rPr>
              <a:t>dV</a:t>
            </a:r>
            <a:r>
              <a:rPr lang="en-US" dirty="0" smtClean="0">
                <a:solidFill>
                  <a:srgbClr val="333399"/>
                </a:solidFill>
              </a:rPr>
              <a:t>) = </a:t>
            </a:r>
            <a:r>
              <a:rPr lang="en-US" b="1" dirty="0" smtClean="0">
                <a:solidFill>
                  <a:srgbClr val="333399"/>
                </a:solidFill>
                <a:latin typeface="Times New Roman" pitchFamily="18" charset="0"/>
              </a:rPr>
              <a:t>|</a:t>
            </a:r>
            <a:r>
              <a:rPr lang="el-GR" b="1" i="1" dirty="0" smtClean="0">
                <a:solidFill>
                  <a:srgbClr val="333399"/>
                </a:solidFill>
                <a:latin typeface="Times New Roman" pitchFamily="18" charset="0"/>
                <a:cs typeface="Times New Roman" pitchFamily="18" charset="0"/>
              </a:rPr>
              <a:t>ψ</a:t>
            </a:r>
            <a:r>
              <a:rPr lang="en-US" b="1" dirty="0" smtClean="0">
                <a:solidFill>
                  <a:srgbClr val="333399"/>
                </a:solidFill>
                <a:latin typeface="Times New Roman" pitchFamily="18" charset="0"/>
                <a:cs typeface="Times New Roman" pitchFamily="18" charset="0"/>
              </a:rPr>
              <a:t>|</a:t>
            </a:r>
            <a:r>
              <a:rPr lang="en-US" b="1" baseline="30000" dirty="0" smtClean="0">
                <a:solidFill>
                  <a:srgbClr val="333399"/>
                </a:solidFill>
                <a:latin typeface="Times New Roman" pitchFamily="18" charset="0"/>
                <a:cs typeface="Times New Roman" pitchFamily="18" charset="0"/>
              </a:rPr>
              <a:t>2</a:t>
            </a:r>
            <a:r>
              <a:rPr lang="en-US" b="1" dirty="0" smtClean="0">
                <a:solidFill>
                  <a:srgbClr val="333399"/>
                </a:solidFill>
                <a:latin typeface="Times New Roman" pitchFamily="18" charset="0"/>
                <a:cs typeface="Times New Roman" pitchFamily="18" charset="0"/>
              </a:rPr>
              <a:t> </a:t>
            </a:r>
            <a:r>
              <a:rPr lang="en-US" b="1" i="1" dirty="0" err="1" smtClean="0">
                <a:solidFill>
                  <a:srgbClr val="333399"/>
                </a:solidFill>
                <a:latin typeface="Times New Roman" pitchFamily="18" charset="0"/>
                <a:cs typeface="Times New Roman" pitchFamily="18" charset="0"/>
              </a:rPr>
              <a:t>dV</a:t>
            </a:r>
            <a:endParaRPr lang="en-US" dirty="0"/>
          </a:p>
        </p:txBody>
      </p:sp>
      <p:sp>
        <p:nvSpPr>
          <p:cNvPr id="9" name="Rechthoek 8"/>
          <p:cNvSpPr/>
          <p:nvPr/>
        </p:nvSpPr>
        <p:spPr bwMode="auto">
          <a:xfrm>
            <a:off x="4355976" y="5362112"/>
            <a:ext cx="1688426" cy="90295"/>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8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22201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100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2800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5" grpId="0"/>
      <p:bldP spid="2" grpId="0"/>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xfrm>
            <a:off x="0" y="0"/>
            <a:ext cx="9144000" cy="793750"/>
          </a:xfrm>
        </p:spPr>
        <p:txBody>
          <a:bodyPr/>
          <a:lstStyle/>
          <a:p>
            <a:r>
              <a:rPr lang="en-US" sz="2400"/>
              <a:t>39.3 Hydrogen Atom Wave Functions</a:t>
            </a:r>
          </a:p>
        </p:txBody>
      </p:sp>
      <p:sp>
        <p:nvSpPr>
          <p:cNvPr id="130051" name="Text Box 3"/>
          <p:cNvSpPr txBox="1">
            <a:spLocks noChangeArrowheads="1"/>
          </p:cNvSpPr>
          <p:nvPr/>
        </p:nvSpPr>
        <p:spPr bwMode="auto">
          <a:xfrm>
            <a:off x="838200" y="990600"/>
            <a:ext cx="7924800" cy="11695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l" eaLnBrk="1" hangingPunct="1">
              <a:spcBef>
                <a:spcPct val="50000"/>
              </a:spcBef>
            </a:pPr>
            <a:r>
              <a:rPr lang="en-US" sz="2000" b="1" dirty="0">
                <a:solidFill>
                  <a:srgbClr val="333399"/>
                </a:solidFill>
                <a:ea typeface="+mn-ea"/>
              </a:rPr>
              <a:t>Example 39-4: Calculating probability.</a:t>
            </a:r>
          </a:p>
          <a:p>
            <a:pPr algn="l" eaLnBrk="1" hangingPunct="1">
              <a:spcBef>
                <a:spcPct val="50000"/>
              </a:spcBef>
            </a:pPr>
            <a:r>
              <a:rPr lang="en-US" sz="2000" b="1" dirty="0">
                <a:solidFill>
                  <a:srgbClr val="333399"/>
                </a:solidFill>
                <a:ea typeface="+mn-ea"/>
              </a:rPr>
              <a:t>Determine the probability of finding the electron in the ground state of hydrogen within two Bohr radii of the nucleus.</a:t>
            </a:r>
          </a:p>
        </p:txBody>
      </p:sp>
      <p:sp>
        <p:nvSpPr>
          <p:cNvPr id="2" name="Rectangle 1"/>
          <p:cNvSpPr/>
          <p:nvPr/>
        </p:nvSpPr>
        <p:spPr>
          <a:xfrm>
            <a:off x="1295400" y="5083314"/>
            <a:ext cx="6154762" cy="707886"/>
          </a:xfrm>
          <a:prstGeom prst="rect">
            <a:avLst/>
          </a:prstGeom>
        </p:spPr>
        <p:txBody>
          <a:bodyPr wrap="square">
            <a:spAutoFit/>
          </a:bodyPr>
          <a:lstStyle/>
          <a:p>
            <a:r>
              <a:rPr lang="en-US" sz="2000" dirty="0"/>
              <a:t>Integrate </a:t>
            </a:r>
            <a:r>
              <a:rPr lang="en-US" sz="2000" dirty="0" err="1"/>
              <a:t>P</a:t>
            </a:r>
            <a:r>
              <a:rPr lang="en-US" sz="2000" baseline="-25000" dirty="0" err="1"/>
              <a:t>r</a:t>
            </a:r>
            <a:r>
              <a:rPr lang="en-US" sz="2000" dirty="0"/>
              <a:t>(r) from 0 to 2r</a:t>
            </a:r>
            <a:r>
              <a:rPr lang="en-US" sz="2000" baseline="-25000" dirty="0"/>
              <a:t>0</a:t>
            </a:r>
            <a:r>
              <a:rPr lang="en-US" sz="2000" dirty="0"/>
              <a:t>. </a:t>
            </a:r>
            <a:endParaRPr lang="en-US" sz="2000" dirty="0" smtClean="0"/>
          </a:p>
          <a:p>
            <a:r>
              <a:rPr lang="en-US" sz="2000" dirty="0" smtClean="0"/>
              <a:t>The </a:t>
            </a:r>
            <a:r>
              <a:rPr lang="en-US" sz="2000" dirty="0"/>
              <a:t>wave function is already normalized</a:t>
            </a:r>
            <a:endParaRPr lang="en-GB" sz="2000" dirty="0"/>
          </a:p>
        </p:txBody>
      </p:sp>
      <p:sp>
        <p:nvSpPr>
          <p:cNvPr id="3" name="Rectangle 2"/>
          <p:cNvSpPr/>
          <p:nvPr/>
        </p:nvSpPr>
        <p:spPr>
          <a:xfrm>
            <a:off x="3025848" y="6015335"/>
            <a:ext cx="2693866" cy="400110"/>
          </a:xfrm>
          <a:prstGeom prst="rect">
            <a:avLst/>
          </a:prstGeom>
        </p:spPr>
        <p:txBody>
          <a:bodyPr wrap="none">
            <a:spAutoFit/>
          </a:bodyPr>
          <a:lstStyle/>
          <a:p>
            <a:r>
              <a:rPr lang="en-US" sz="2000" dirty="0" smtClean="0"/>
              <a:t>The </a:t>
            </a:r>
            <a:r>
              <a:rPr lang="en-US" sz="2000" dirty="0"/>
              <a:t>probability is 0.76</a:t>
            </a:r>
            <a:endParaRPr lang="en-GB" sz="2000" dirty="0"/>
          </a:p>
        </p:txBody>
      </p:sp>
      <p:pic>
        <p:nvPicPr>
          <p:cNvPr id="6" name="Picture 8" descr="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3200400"/>
            <a:ext cx="2172970" cy="880934"/>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9" descr="Figure_39_0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2787650"/>
            <a:ext cx="3143129" cy="155575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hthoek 7"/>
          <p:cNvSpPr/>
          <p:nvPr/>
        </p:nvSpPr>
        <p:spPr bwMode="auto">
          <a:xfrm>
            <a:off x="4103968" y="4253105"/>
            <a:ext cx="1688426" cy="90295"/>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8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4283902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4" name="Rectangle 4"/>
          <p:cNvSpPr>
            <a:spLocks noGrp="1" noChangeArrowheads="1"/>
          </p:cNvSpPr>
          <p:nvPr>
            <p:ph type="title"/>
          </p:nvPr>
        </p:nvSpPr>
        <p:spPr>
          <a:xfrm>
            <a:off x="0" y="0"/>
            <a:ext cx="9144000" cy="793750"/>
          </a:xfrm>
        </p:spPr>
        <p:txBody>
          <a:bodyPr/>
          <a:lstStyle/>
          <a:p>
            <a:r>
              <a:rPr lang="en-US" sz="2400"/>
              <a:t>39.3 Hydrogen Atom Wave Functions</a:t>
            </a:r>
          </a:p>
        </p:txBody>
      </p:sp>
      <p:pic>
        <p:nvPicPr>
          <p:cNvPr id="6" name="Picture 9" descr="Figure_39_0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3975759"/>
            <a:ext cx="4752528" cy="2352352"/>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8" descr="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7179" y="1916832"/>
            <a:ext cx="2318323" cy="838200"/>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Text Box 3"/>
          <p:cNvSpPr txBox="1">
            <a:spLocks noChangeArrowheads="1"/>
          </p:cNvSpPr>
          <p:nvPr/>
        </p:nvSpPr>
        <p:spPr bwMode="auto">
          <a:xfrm>
            <a:off x="420688" y="882650"/>
            <a:ext cx="8301037"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l" eaLnBrk="1" hangingPunct="1">
              <a:spcBef>
                <a:spcPct val="50000"/>
              </a:spcBef>
            </a:pPr>
            <a:r>
              <a:rPr lang="en-US" sz="2000" b="1" dirty="0">
                <a:solidFill>
                  <a:srgbClr val="333399"/>
                </a:solidFill>
                <a:ea typeface="+mn-ea"/>
              </a:rPr>
              <a:t>This figure shows the </a:t>
            </a:r>
            <a:r>
              <a:rPr lang="en-US" sz="2000" b="1" dirty="0" smtClean="0">
                <a:solidFill>
                  <a:srgbClr val="333399"/>
                </a:solidFill>
                <a:ea typeface="+mn-ea"/>
              </a:rPr>
              <a:t>probability </a:t>
            </a:r>
            <a:r>
              <a:rPr lang="en-US" sz="2000" b="1" dirty="0">
                <a:solidFill>
                  <a:srgbClr val="333399"/>
                </a:solidFill>
                <a:ea typeface="+mn-ea"/>
              </a:rPr>
              <a:t>distributions </a:t>
            </a:r>
            <a:r>
              <a:rPr lang="en-US" sz="2000" b="1" dirty="0" smtClean="0">
                <a:solidFill>
                  <a:srgbClr val="333399"/>
                </a:solidFill>
                <a:ea typeface="+mn-ea"/>
              </a:rPr>
              <a:t>for </a:t>
            </a:r>
            <a:r>
              <a:rPr lang="en-US" sz="2000" b="1" i="1" dirty="0" smtClean="0">
                <a:solidFill>
                  <a:srgbClr val="333399"/>
                </a:solidFill>
                <a:latin typeface="Times New Roman" pitchFamily="18" charset="0"/>
              </a:rPr>
              <a:t>n</a:t>
            </a:r>
            <a:r>
              <a:rPr lang="en-US" sz="2000" b="1" dirty="0" smtClean="0">
                <a:solidFill>
                  <a:srgbClr val="333399"/>
                </a:solidFill>
                <a:latin typeface="Times New Roman" pitchFamily="18" charset="0"/>
              </a:rPr>
              <a:t> </a:t>
            </a:r>
            <a:r>
              <a:rPr lang="en-US" sz="2000" b="1" dirty="0">
                <a:solidFill>
                  <a:srgbClr val="333399"/>
                </a:solidFill>
                <a:latin typeface="Times New Roman" pitchFamily="18" charset="0"/>
              </a:rPr>
              <a:t>= </a:t>
            </a:r>
            <a:r>
              <a:rPr lang="en-US" sz="2000" b="1" dirty="0" smtClean="0">
                <a:solidFill>
                  <a:srgbClr val="333399"/>
                </a:solidFill>
                <a:latin typeface="Times New Roman" pitchFamily="18" charset="0"/>
              </a:rPr>
              <a:t>1 </a:t>
            </a:r>
            <a:r>
              <a:rPr lang="en-US" sz="2000" b="1" dirty="0" smtClean="0">
                <a:solidFill>
                  <a:srgbClr val="333399"/>
                </a:solidFill>
                <a:ea typeface="+mn-ea"/>
              </a:rPr>
              <a:t>and </a:t>
            </a:r>
            <a:r>
              <a:rPr lang="en-US" sz="2000" b="1" i="1" dirty="0" smtClean="0">
                <a:solidFill>
                  <a:srgbClr val="333399"/>
                </a:solidFill>
                <a:latin typeface="Times New Roman" pitchFamily="18" charset="0"/>
                <a:ea typeface="+mn-ea"/>
              </a:rPr>
              <a:t> </a:t>
            </a:r>
            <a:r>
              <a:rPr lang="en-US" sz="2000" b="1" dirty="0" smtClean="0">
                <a:solidFill>
                  <a:srgbClr val="333399"/>
                </a:solidFill>
                <a:latin typeface="Times New Roman" pitchFamily="18" charset="0"/>
                <a:ea typeface="+mn-ea"/>
              </a:rPr>
              <a:t>   = 0</a:t>
            </a:r>
            <a:endParaRPr lang="en-US" sz="2000" b="1" dirty="0">
              <a:solidFill>
                <a:srgbClr val="333399"/>
              </a:solidFill>
              <a:ea typeface="+mn-ea"/>
            </a:endParaRPr>
          </a:p>
        </p:txBody>
      </p:sp>
      <p:graphicFrame>
        <p:nvGraphicFramePr>
          <p:cNvPr id="9" name="Object 8"/>
          <p:cNvGraphicFramePr>
            <a:graphicFrameLocks noChangeAspect="1"/>
          </p:cNvGraphicFramePr>
          <p:nvPr>
            <p:extLst/>
          </p:nvPr>
        </p:nvGraphicFramePr>
        <p:xfrm>
          <a:off x="7668344" y="908720"/>
          <a:ext cx="212725" cy="309563"/>
        </p:xfrm>
        <a:graphic>
          <a:graphicData uri="http://schemas.openxmlformats.org/presentationml/2006/ole">
            <mc:AlternateContent xmlns:mc="http://schemas.openxmlformats.org/markup-compatibility/2006">
              <mc:Choice xmlns:v="urn:schemas-microsoft-com:vml" Requires="v">
                <p:oleObj spid="_x0000_s317485" name="Equation" r:id="rId6" imgW="114151" imgH="164885" progId="">
                  <p:embed/>
                </p:oleObj>
              </mc:Choice>
              <mc:Fallback>
                <p:oleObj name="Equation" r:id="rId6" imgW="114151" imgH="164885" progId="">
                  <p:embed/>
                  <p:pic>
                    <p:nvPicPr>
                      <p:cNvPr id="0" name="Picture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68344" y="908720"/>
                        <a:ext cx="212725" cy="30956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08929" y="2132856"/>
            <a:ext cx="4762500" cy="2076450"/>
          </a:xfrm>
          <a:prstGeom prst="rect">
            <a:avLst/>
          </a:prstGeom>
        </p:spPr>
      </p:pic>
      <p:sp>
        <p:nvSpPr>
          <p:cNvPr id="17" name="Rectangle 16"/>
          <p:cNvSpPr/>
          <p:nvPr/>
        </p:nvSpPr>
        <p:spPr>
          <a:xfrm>
            <a:off x="3798168" y="6447522"/>
            <a:ext cx="5958408" cy="646331"/>
          </a:xfrm>
          <a:prstGeom prst="rect">
            <a:avLst/>
          </a:prstGeom>
        </p:spPr>
        <p:txBody>
          <a:bodyPr wrap="square">
            <a:spAutoFit/>
          </a:bodyPr>
          <a:lstStyle/>
          <a:p>
            <a:r>
              <a:rPr lang="en-GB" sz="1800" dirty="0">
                <a:hlinkClick r:id="rId9"/>
              </a:rPr>
              <a:t>https://tomasbzdusek.wordpress.com</a:t>
            </a:r>
            <a:r>
              <a:rPr lang="en-GB" sz="1800" dirty="0" smtClean="0">
                <a:hlinkClick r:id="rId9"/>
              </a:rPr>
              <a:t>/</a:t>
            </a:r>
            <a:endParaRPr lang="en-GB" sz="1800" dirty="0" smtClean="0"/>
          </a:p>
          <a:p>
            <a:endParaRPr lang="en-GB" sz="1800" dirty="0"/>
          </a:p>
        </p:txBody>
      </p:sp>
      <p:sp>
        <p:nvSpPr>
          <p:cNvPr id="10" name="Rechthoek 9"/>
          <p:cNvSpPr/>
          <p:nvPr/>
        </p:nvSpPr>
        <p:spPr bwMode="auto">
          <a:xfrm>
            <a:off x="39892" y="6219025"/>
            <a:ext cx="1688426" cy="90295"/>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8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21741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00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56792"/>
            <a:ext cx="4762500" cy="2076450"/>
          </a:xfrm>
          <a:prstGeom prst="rect">
            <a:avLst/>
          </a:prstGeom>
        </p:spPr>
      </p:pic>
      <p:sp>
        <p:nvSpPr>
          <p:cNvPr id="128004" name="Rectangle 4"/>
          <p:cNvSpPr>
            <a:spLocks noGrp="1" noChangeArrowheads="1"/>
          </p:cNvSpPr>
          <p:nvPr>
            <p:ph type="title"/>
          </p:nvPr>
        </p:nvSpPr>
        <p:spPr>
          <a:xfrm>
            <a:off x="0" y="0"/>
            <a:ext cx="9144000" cy="793750"/>
          </a:xfrm>
        </p:spPr>
        <p:txBody>
          <a:bodyPr/>
          <a:lstStyle/>
          <a:p>
            <a:r>
              <a:rPr lang="en-US" sz="2400"/>
              <a:t>39.3 Hydrogen Atom Wave Functions</a:t>
            </a:r>
          </a:p>
        </p:txBody>
      </p:sp>
      <p:sp>
        <p:nvSpPr>
          <p:cNvPr id="12" name="Text Box 3"/>
          <p:cNvSpPr txBox="1">
            <a:spLocks noChangeArrowheads="1"/>
          </p:cNvSpPr>
          <p:nvPr/>
        </p:nvSpPr>
        <p:spPr bwMode="auto">
          <a:xfrm>
            <a:off x="420688" y="882650"/>
            <a:ext cx="8301037"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l" eaLnBrk="1" hangingPunct="1">
              <a:spcBef>
                <a:spcPct val="50000"/>
              </a:spcBef>
            </a:pPr>
            <a:r>
              <a:rPr lang="en-US" sz="2000" b="1" dirty="0">
                <a:solidFill>
                  <a:srgbClr val="333399"/>
                </a:solidFill>
                <a:ea typeface="+mn-ea"/>
              </a:rPr>
              <a:t>This figure shows </a:t>
            </a:r>
            <a:r>
              <a:rPr lang="en-US" sz="2000" b="1" dirty="0" smtClean="0">
                <a:solidFill>
                  <a:srgbClr val="333399"/>
                </a:solidFill>
                <a:ea typeface="+mn-ea"/>
              </a:rPr>
              <a:t>several  probability distributions</a:t>
            </a:r>
            <a:endParaRPr lang="en-US" sz="2000" b="1" dirty="0">
              <a:solidFill>
                <a:srgbClr val="333399"/>
              </a:solidFill>
              <a:ea typeface="+mn-ea"/>
            </a:endParaRPr>
          </a:p>
        </p:txBody>
      </p:sp>
      <p:sp>
        <p:nvSpPr>
          <p:cNvPr id="10" name="Rectangle 9"/>
          <p:cNvSpPr/>
          <p:nvPr/>
        </p:nvSpPr>
        <p:spPr>
          <a:xfrm>
            <a:off x="473590" y="1359703"/>
            <a:ext cx="595035" cy="461665"/>
          </a:xfrm>
          <a:prstGeom prst="rect">
            <a:avLst/>
          </a:prstGeom>
        </p:spPr>
        <p:txBody>
          <a:bodyPr wrap="none">
            <a:spAutoFit/>
          </a:bodyPr>
          <a:lstStyle/>
          <a:p>
            <a:r>
              <a:rPr lang="en-GB" i="1" smtClean="0"/>
              <a:t>1s</a:t>
            </a:r>
            <a:r>
              <a:rPr lang="en-GB" dirty="0"/>
              <a:t> </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470" y="4781550"/>
            <a:ext cx="4762500" cy="2076450"/>
          </a:xfrm>
          <a:prstGeom prst="rect">
            <a:avLst/>
          </a:prstGeom>
        </p:spPr>
      </p:pic>
      <p:grpSp>
        <p:nvGrpSpPr>
          <p:cNvPr id="16" name="Group 15"/>
          <p:cNvGrpSpPr/>
          <p:nvPr/>
        </p:nvGrpSpPr>
        <p:grpSpPr>
          <a:xfrm>
            <a:off x="4391766" y="4581128"/>
            <a:ext cx="4762500" cy="2292474"/>
            <a:chOff x="4391766" y="4581128"/>
            <a:chExt cx="4762500" cy="2292474"/>
          </a:xfrm>
        </p:grpSpPr>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91766" y="4797152"/>
              <a:ext cx="4762500" cy="2076450"/>
            </a:xfrm>
            <a:prstGeom prst="rect">
              <a:avLst/>
            </a:prstGeom>
          </p:spPr>
        </p:pic>
        <p:sp>
          <p:nvSpPr>
            <p:cNvPr id="5" name="Rectangle 4"/>
            <p:cNvSpPr/>
            <p:nvPr/>
          </p:nvSpPr>
          <p:spPr>
            <a:xfrm>
              <a:off x="7950887" y="4581128"/>
              <a:ext cx="1007006" cy="461665"/>
            </a:xfrm>
            <a:prstGeom prst="rect">
              <a:avLst/>
            </a:prstGeom>
          </p:spPr>
          <p:txBody>
            <a:bodyPr wrap="none">
              <a:spAutoFit/>
            </a:bodyPr>
            <a:lstStyle/>
            <a:p>
              <a:r>
                <a:rPr lang="en-GB" i="1" dirty="0"/>
                <a:t>3d_xy</a:t>
              </a:r>
              <a:endParaRPr lang="en-GB" dirty="0"/>
            </a:p>
          </p:txBody>
        </p:sp>
      </p:grpSp>
      <p:grpSp>
        <p:nvGrpSpPr>
          <p:cNvPr id="14" name="Group 13"/>
          <p:cNvGrpSpPr/>
          <p:nvPr/>
        </p:nvGrpSpPr>
        <p:grpSpPr>
          <a:xfrm>
            <a:off x="4371358" y="2204864"/>
            <a:ext cx="4762500" cy="2076450"/>
            <a:chOff x="4371358" y="2204864"/>
            <a:chExt cx="4762500" cy="2076450"/>
          </a:xfrm>
        </p:grpSpPr>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71358" y="2204864"/>
              <a:ext cx="4762500" cy="2076450"/>
            </a:xfrm>
            <a:prstGeom prst="rect">
              <a:avLst/>
            </a:prstGeom>
          </p:spPr>
        </p:pic>
        <p:sp>
          <p:nvSpPr>
            <p:cNvPr id="8" name="Rectangle 7"/>
            <p:cNvSpPr/>
            <p:nvPr/>
          </p:nvSpPr>
          <p:spPr>
            <a:xfrm>
              <a:off x="7524328" y="2273845"/>
              <a:ext cx="853118" cy="461665"/>
            </a:xfrm>
            <a:prstGeom prst="rect">
              <a:avLst/>
            </a:prstGeom>
          </p:spPr>
          <p:txBody>
            <a:bodyPr wrap="none">
              <a:spAutoFit/>
            </a:bodyPr>
            <a:lstStyle/>
            <a:p>
              <a:r>
                <a:rPr lang="en-GB" i="1" dirty="0"/>
                <a:t>2p_x</a:t>
              </a:r>
              <a:endParaRPr lang="en-GB" dirty="0"/>
            </a:p>
          </p:txBody>
        </p:sp>
      </p:grpSp>
      <p:sp>
        <p:nvSpPr>
          <p:cNvPr id="11" name="Rectangle 10"/>
          <p:cNvSpPr/>
          <p:nvPr/>
        </p:nvSpPr>
        <p:spPr>
          <a:xfrm>
            <a:off x="533465" y="4801089"/>
            <a:ext cx="510076" cy="461665"/>
          </a:xfrm>
          <a:prstGeom prst="rect">
            <a:avLst/>
          </a:prstGeom>
        </p:spPr>
        <p:txBody>
          <a:bodyPr wrap="none">
            <a:spAutoFit/>
          </a:bodyPr>
          <a:lstStyle/>
          <a:p>
            <a:r>
              <a:rPr lang="en-GB" i="1" dirty="0"/>
              <a:t>2s</a:t>
            </a:r>
            <a:endParaRPr lang="en-GB" dirty="0"/>
          </a:p>
        </p:txBody>
      </p:sp>
      <p:sp>
        <p:nvSpPr>
          <p:cNvPr id="18" name="Rectangle 17"/>
          <p:cNvSpPr/>
          <p:nvPr/>
        </p:nvSpPr>
        <p:spPr>
          <a:xfrm>
            <a:off x="1277888" y="6578188"/>
            <a:ext cx="5958408" cy="523220"/>
          </a:xfrm>
          <a:prstGeom prst="rect">
            <a:avLst/>
          </a:prstGeom>
        </p:spPr>
        <p:txBody>
          <a:bodyPr wrap="square">
            <a:spAutoFit/>
          </a:bodyPr>
          <a:lstStyle/>
          <a:p>
            <a:r>
              <a:rPr lang="en-GB" sz="1400" dirty="0">
                <a:hlinkClick r:id="rId8"/>
              </a:rPr>
              <a:t>https://tomasbzdusek.wordpress.com</a:t>
            </a:r>
            <a:r>
              <a:rPr lang="en-GB" sz="1400" dirty="0" smtClean="0">
                <a:hlinkClick r:id="rId8"/>
              </a:rPr>
              <a:t>/</a:t>
            </a:r>
            <a:endParaRPr lang="en-GB" sz="1400" dirty="0" smtClean="0"/>
          </a:p>
          <a:p>
            <a:endParaRPr lang="en-GB" sz="1400" dirty="0"/>
          </a:p>
        </p:txBody>
      </p:sp>
      <p:grpSp>
        <p:nvGrpSpPr>
          <p:cNvPr id="19" name="Group 18"/>
          <p:cNvGrpSpPr/>
          <p:nvPr/>
        </p:nvGrpSpPr>
        <p:grpSpPr>
          <a:xfrm>
            <a:off x="6400800" y="3733800"/>
            <a:ext cx="1059873" cy="400110"/>
            <a:chOff x="5715000" y="1788908"/>
            <a:chExt cx="1059873" cy="400110"/>
          </a:xfrm>
        </p:grpSpPr>
        <p:sp>
          <p:nvSpPr>
            <p:cNvPr id="17" name="Rectangle 16"/>
            <p:cNvSpPr/>
            <p:nvPr/>
          </p:nvSpPr>
          <p:spPr>
            <a:xfrm>
              <a:off x="5931097" y="1788908"/>
              <a:ext cx="843776" cy="400110"/>
            </a:xfrm>
            <a:prstGeom prst="rect">
              <a:avLst/>
            </a:prstGeom>
          </p:spPr>
          <p:txBody>
            <a:bodyPr wrap="none">
              <a:spAutoFit/>
            </a:bodyPr>
            <a:lstStyle/>
            <a:p>
              <a:r>
                <a:rPr lang="en-US" sz="2000" b="1" dirty="0" smtClean="0">
                  <a:solidFill>
                    <a:srgbClr val="333399"/>
                  </a:solidFill>
                  <a:latin typeface="Times New Roman" pitchFamily="18" charset="0"/>
                </a:rPr>
                <a:t>= 1 ??</a:t>
              </a:r>
              <a:r>
                <a:rPr lang="en-US" sz="2000" b="1" dirty="0" smtClean="0">
                  <a:solidFill>
                    <a:srgbClr val="333399"/>
                  </a:solidFill>
                </a:rPr>
                <a:t> </a:t>
              </a:r>
              <a:endParaRPr lang="en-US" sz="2000" dirty="0"/>
            </a:p>
          </p:txBody>
        </p:sp>
        <p:graphicFrame>
          <p:nvGraphicFramePr>
            <p:cNvPr id="370690" name="Object 2"/>
            <p:cNvGraphicFramePr>
              <a:graphicFrameLocks noChangeAspect="1"/>
            </p:cNvGraphicFramePr>
            <p:nvPr/>
          </p:nvGraphicFramePr>
          <p:xfrm>
            <a:off x="5715000" y="1828800"/>
            <a:ext cx="203200" cy="304800"/>
          </p:xfrm>
          <a:graphic>
            <a:graphicData uri="http://schemas.openxmlformats.org/presentationml/2006/ole">
              <mc:AlternateContent xmlns:mc="http://schemas.openxmlformats.org/markup-compatibility/2006">
                <mc:Choice xmlns:v="urn:schemas-microsoft-com:vml" Requires="v">
                  <p:oleObj spid="_x0000_s370717" name="Equation" r:id="rId9" imgW="114151" imgH="164885" progId="">
                    <p:embed/>
                  </p:oleObj>
                </mc:Choice>
                <mc:Fallback>
                  <p:oleObj name="Equation" r:id="rId9" imgW="114151" imgH="164885" progId="">
                    <p:embed/>
                    <p:pic>
                      <p:nvPicPr>
                        <p:cNvPr id="0"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15000" y="1828800"/>
                          <a:ext cx="203200" cy="3048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32761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3" name="Rectangle 7"/>
          <p:cNvSpPr>
            <a:spLocks noGrp="1" noChangeArrowheads="1"/>
          </p:cNvSpPr>
          <p:nvPr>
            <p:ph type="title"/>
          </p:nvPr>
        </p:nvSpPr>
        <p:spPr>
          <a:xfrm>
            <a:off x="0" y="0"/>
            <a:ext cx="9144000" cy="728663"/>
          </a:xfrm>
        </p:spPr>
        <p:txBody>
          <a:bodyPr/>
          <a:lstStyle/>
          <a:p>
            <a:r>
              <a:rPr lang="en-US" sz="2400" dirty="0"/>
              <a:t>39.3 Hydrogen Atom Wave Functions</a:t>
            </a:r>
          </a:p>
        </p:txBody>
      </p:sp>
      <p:pic>
        <p:nvPicPr>
          <p:cNvPr id="29710" name="Picture 14" descr="Figure_39_09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2775" y="3429000"/>
            <a:ext cx="3286125" cy="2755900"/>
          </a:xfrm>
          <a:prstGeom prst="rect">
            <a:avLst/>
          </a:prstGeom>
          <a:noFill/>
          <a:extLst>
            <a:ext uri="{909E8E84-426E-40DD-AFC4-6F175D3DCCD1}">
              <a14:hiddenFill xmlns:a14="http://schemas.microsoft.com/office/drawing/2010/main">
                <a:solidFill>
                  <a:srgbClr val="FFFFFF"/>
                </a:solidFill>
              </a14:hiddenFill>
            </a:ext>
          </a:extLst>
        </p:spPr>
      </p:pic>
      <p:sp>
        <p:nvSpPr>
          <p:cNvPr id="9" name="Text Box 3"/>
          <p:cNvSpPr txBox="1">
            <a:spLocks noChangeArrowheads="1"/>
          </p:cNvSpPr>
          <p:nvPr/>
        </p:nvSpPr>
        <p:spPr bwMode="auto">
          <a:xfrm>
            <a:off x="420688" y="882650"/>
            <a:ext cx="830103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hangingPunct="1">
              <a:spcBef>
                <a:spcPct val="50000"/>
              </a:spcBef>
            </a:pPr>
            <a:r>
              <a:rPr lang="en-US" sz="2000" b="1" dirty="0">
                <a:solidFill>
                  <a:srgbClr val="333399"/>
                </a:solidFill>
                <a:ea typeface="+mn-ea"/>
              </a:rPr>
              <a:t>This figure shows the three probability distributions for </a:t>
            </a:r>
            <a:r>
              <a:rPr lang="en-US" sz="2000" b="1" i="1" dirty="0">
                <a:solidFill>
                  <a:srgbClr val="333399"/>
                </a:solidFill>
                <a:latin typeface="Times New Roman" pitchFamily="18" charset="0"/>
                <a:ea typeface="+mn-ea"/>
              </a:rPr>
              <a:t>n</a:t>
            </a:r>
            <a:r>
              <a:rPr lang="en-US" sz="2000" b="1" dirty="0">
                <a:solidFill>
                  <a:srgbClr val="333399"/>
                </a:solidFill>
                <a:latin typeface="Times New Roman" pitchFamily="18" charset="0"/>
                <a:ea typeface="+mn-ea"/>
              </a:rPr>
              <a:t> = 2 </a:t>
            </a:r>
            <a:r>
              <a:rPr lang="en-US" sz="2000" b="1" dirty="0">
                <a:solidFill>
                  <a:srgbClr val="333399"/>
                </a:solidFill>
                <a:ea typeface="+mn-ea"/>
              </a:rPr>
              <a:t>and </a:t>
            </a:r>
            <a:r>
              <a:rPr lang="en-US" sz="2000" b="1" i="1" dirty="0">
                <a:solidFill>
                  <a:srgbClr val="333399"/>
                </a:solidFill>
                <a:latin typeface="Times New Roman" pitchFamily="18" charset="0"/>
                <a:ea typeface="+mn-ea"/>
              </a:rPr>
              <a:t> </a:t>
            </a:r>
            <a:r>
              <a:rPr lang="en-US" sz="2000" b="1" dirty="0">
                <a:solidFill>
                  <a:srgbClr val="333399"/>
                </a:solidFill>
                <a:latin typeface="Times New Roman" pitchFamily="18" charset="0"/>
                <a:ea typeface="+mn-ea"/>
              </a:rPr>
              <a:t> </a:t>
            </a:r>
            <a:r>
              <a:rPr lang="en-US" sz="2000" b="1" dirty="0" smtClean="0">
                <a:solidFill>
                  <a:srgbClr val="333399"/>
                </a:solidFill>
                <a:latin typeface="Times New Roman" pitchFamily="18" charset="0"/>
                <a:ea typeface="+mn-ea"/>
              </a:rPr>
              <a:t> 	= </a:t>
            </a:r>
            <a:r>
              <a:rPr lang="en-US" sz="2000" b="1" dirty="0">
                <a:solidFill>
                  <a:srgbClr val="333399"/>
                </a:solidFill>
                <a:latin typeface="Times New Roman" pitchFamily="18" charset="0"/>
                <a:ea typeface="+mn-ea"/>
              </a:rPr>
              <a:t>1</a:t>
            </a:r>
            <a:r>
              <a:rPr lang="en-US" sz="2000" b="1" dirty="0">
                <a:solidFill>
                  <a:srgbClr val="333399"/>
                </a:solidFill>
                <a:ea typeface="+mn-ea"/>
              </a:rPr>
              <a:t> (the distributions for </a:t>
            </a:r>
            <a:r>
              <a:rPr lang="en-US" sz="2000" b="1" i="1" dirty="0">
                <a:solidFill>
                  <a:srgbClr val="333399"/>
                </a:solidFill>
                <a:latin typeface="Times New Roman" pitchFamily="18" charset="0"/>
                <a:ea typeface="+mn-ea"/>
              </a:rPr>
              <a:t>m</a:t>
            </a:r>
            <a:r>
              <a:rPr lang="en-US" sz="2000" b="1" i="1" baseline="-25000" dirty="0">
                <a:solidFill>
                  <a:srgbClr val="333399"/>
                </a:solidFill>
                <a:latin typeface="Times New Roman" pitchFamily="18" charset="0"/>
                <a:ea typeface="+mn-ea"/>
              </a:rPr>
              <a:t>  </a:t>
            </a:r>
            <a:r>
              <a:rPr lang="en-US" sz="2000" b="1" dirty="0">
                <a:solidFill>
                  <a:srgbClr val="333399"/>
                </a:solidFill>
                <a:latin typeface="Times New Roman" pitchFamily="18" charset="0"/>
                <a:ea typeface="+mn-ea"/>
              </a:rPr>
              <a:t> = +1</a:t>
            </a:r>
            <a:r>
              <a:rPr lang="en-US" sz="2000" b="1" dirty="0">
                <a:solidFill>
                  <a:srgbClr val="333399"/>
                </a:solidFill>
                <a:ea typeface="+mn-ea"/>
              </a:rPr>
              <a:t> and </a:t>
            </a:r>
            <a:r>
              <a:rPr lang="en-US" sz="2000" b="1" i="1" dirty="0">
                <a:solidFill>
                  <a:srgbClr val="333399"/>
                </a:solidFill>
                <a:latin typeface="Times New Roman" pitchFamily="18" charset="0"/>
                <a:ea typeface="+mn-ea"/>
              </a:rPr>
              <a:t>m</a:t>
            </a:r>
            <a:r>
              <a:rPr lang="en-US" sz="2000" b="1" i="1" baseline="-25000" dirty="0">
                <a:solidFill>
                  <a:srgbClr val="333399"/>
                </a:solidFill>
                <a:latin typeface="Times New Roman" pitchFamily="18" charset="0"/>
                <a:ea typeface="+mn-ea"/>
              </a:rPr>
              <a:t> </a:t>
            </a:r>
            <a:r>
              <a:rPr lang="en-US" sz="2000" b="1" dirty="0">
                <a:solidFill>
                  <a:srgbClr val="333399"/>
                </a:solidFill>
                <a:latin typeface="Times New Roman" pitchFamily="18" charset="0"/>
                <a:ea typeface="+mn-ea"/>
              </a:rPr>
              <a:t>  = -1</a:t>
            </a:r>
            <a:r>
              <a:rPr lang="en-US" sz="2000" b="1" dirty="0">
                <a:solidFill>
                  <a:srgbClr val="333399"/>
                </a:solidFill>
                <a:ea typeface="+mn-ea"/>
              </a:rPr>
              <a:t> are the same), as well as the radial distribution for all </a:t>
            </a:r>
            <a:r>
              <a:rPr lang="en-US" sz="2000" b="1" i="1" dirty="0">
                <a:solidFill>
                  <a:srgbClr val="333399"/>
                </a:solidFill>
                <a:latin typeface="Times New Roman" pitchFamily="18" charset="0"/>
                <a:ea typeface="+mn-ea"/>
              </a:rPr>
              <a:t>n</a:t>
            </a:r>
            <a:r>
              <a:rPr lang="en-US" sz="2000" b="1" dirty="0">
                <a:solidFill>
                  <a:srgbClr val="333399"/>
                </a:solidFill>
                <a:latin typeface="Times New Roman" pitchFamily="18" charset="0"/>
                <a:ea typeface="+mn-ea"/>
              </a:rPr>
              <a:t> = 2</a:t>
            </a:r>
            <a:r>
              <a:rPr lang="en-US" sz="2000" b="1" dirty="0">
                <a:solidFill>
                  <a:srgbClr val="333399"/>
                </a:solidFill>
                <a:ea typeface="+mn-ea"/>
              </a:rPr>
              <a:t> </a:t>
            </a:r>
            <a:r>
              <a:rPr lang="en-US" sz="2000" b="1" dirty="0" smtClean="0">
                <a:solidFill>
                  <a:srgbClr val="333399"/>
                </a:solidFill>
                <a:ea typeface="+mn-ea"/>
              </a:rPr>
              <a:t>states.</a:t>
            </a:r>
            <a:endParaRPr lang="en-US" sz="2000" b="1" dirty="0">
              <a:solidFill>
                <a:srgbClr val="333399"/>
              </a:solidFill>
              <a:ea typeface="+mn-ea"/>
            </a:endParaRPr>
          </a:p>
        </p:txBody>
      </p:sp>
      <p:graphicFrame>
        <p:nvGraphicFramePr>
          <p:cNvPr id="10" name="Object 9"/>
          <p:cNvGraphicFramePr>
            <a:graphicFrameLocks noChangeAspect="1"/>
          </p:cNvGraphicFramePr>
          <p:nvPr>
            <p:extLst/>
          </p:nvPr>
        </p:nvGraphicFramePr>
        <p:xfrm>
          <a:off x="1087452" y="1235700"/>
          <a:ext cx="212725" cy="309562"/>
        </p:xfrm>
        <a:graphic>
          <a:graphicData uri="http://schemas.openxmlformats.org/presentationml/2006/ole">
            <mc:AlternateContent xmlns:mc="http://schemas.openxmlformats.org/markup-compatibility/2006">
              <mc:Choice xmlns:v="urn:schemas-microsoft-com:vml" Requires="v">
                <p:oleObj spid="_x0000_s372756" name="Equation" r:id="rId5" imgW="114151" imgH="164885" progId="">
                  <p:embed/>
                </p:oleObj>
              </mc:Choice>
              <mc:Fallback>
                <p:oleObj name="Equation" r:id="rId5" imgW="114151" imgH="164885" progId="">
                  <p:embed/>
                  <p:pic>
                    <p:nvPicPr>
                      <p:cNvPr id="1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7452" y="1235700"/>
                        <a:ext cx="212725" cy="309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3"/>
          <p:cNvGraphicFramePr>
            <a:graphicFrameLocks noChangeAspect="1"/>
          </p:cNvGraphicFramePr>
          <p:nvPr>
            <p:extLst/>
          </p:nvPr>
        </p:nvGraphicFramePr>
        <p:xfrm>
          <a:off x="5975350" y="1366838"/>
          <a:ext cx="180975" cy="261937"/>
        </p:xfrm>
        <a:graphic>
          <a:graphicData uri="http://schemas.openxmlformats.org/presentationml/2006/ole">
            <mc:AlternateContent xmlns:mc="http://schemas.openxmlformats.org/markup-compatibility/2006">
              <mc:Choice xmlns:v="urn:schemas-microsoft-com:vml" Requires="v">
                <p:oleObj spid="_x0000_s372757" name="Equation" r:id="rId7" imgW="114151" imgH="164885" progId="">
                  <p:embed/>
                </p:oleObj>
              </mc:Choice>
              <mc:Fallback>
                <p:oleObj name="Equation" r:id="rId7" imgW="114151" imgH="164885" progId="">
                  <p:embed/>
                  <p:pic>
                    <p:nvPicPr>
                      <p:cNvPr id="4"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5350" y="1366838"/>
                        <a:ext cx="180975" cy="261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extLst/>
          </p:nvPr>
        </p:nvGraphicFramePr>
        <p:xfrm>
          <a:off x="4572000" y="1390650"/>
          <a:ext cx="179388" cy="261938"/>
        </p:xfrm>
        <a:graphic>
          <a:graphicData uri="http://schemas.openxmlformats.org/presentationml/2006/ole">
            <mc:AlternateContent xmlns:mc="http://schemas.openxmlformats.org/markup-compatibility/2006">
              <mc:Choice xmlns:v="urn:schemas-microsoft-com:vml" Requires="v">
                <p:oleObj spid="_x0000_s372758" name="Equation" r:id="rId8" imgW="114151" imgH="164885" progId="">
                  <p:embed/>
                </p:oleObj>
              </mc:Choice>
              <mc:Fallback>
                <p:oleObj name="Equation" r:id="rId8" imgW="114151" imgH="164885" progId="">
                  <p:embed/>
                  <p:pic>
                    <p:nvPicPr>
                      <p:cNvPr id="5"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1390650"/>
                        <a:ext cx="179388" cy="261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1" name="Picture 13" descr="Figure_39_09a"/>
          <p:cNvPicPr>
            <a:picLocks noChangeAspect="1" noChangeArrowheads="1"/>
          </p:cNvPicPr>
          <p:nvPr/>
        </p:nvPicPr>
        <p:blipFill rotWithShape="1">
          <a:blip r:embed="rId9">
            <a:extLst>
              <a:ext uri="{28A0092B-C50C-407E-A947-70E740481C1C}">
                <a14:useLocalDpi xmlns:a14="http://schemas.microsoft.com/office/drawing/2010/main" val="0"/>
              </a:ext>
            </a:extLst>
          </a:blip>
          <a:srcRect b="6490"/>
          <a:stretch/>
        </p:blipFill>
        <p:spPr bwMode="auto">
          <a:xfrm>
            <a:off x="611560" y="1989384"/>
            <a:ext cx="2448272" cy="4896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hthoek 11"/>
          <p:cNvSpPr/>
          <p:nvPr/>
        </p:nvSpPr>
        <p:spPr bwMode="auto">
          <a:xfrm>
            <a:off x="3819508" y="5733256"/>
            <a:ext cx="2840724" cy="422285"/>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8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82939727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ext Box 3"/>
          <p:cNvSpPr txBox="1">
            <a:spLocks noChangeArrowheads="1"/>
          </p:cNvSpPr>
          <p:nvPr/>
        </p:nvSpPr>
        <p:spPr bwMode="auto">
          <a:xfrm>
            <a:off x="420688" y="882650"/>
            <a:ext cx="830103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333399"/>
                </a:solidFill>
                <a:effectLst/>
                <a:uLnTx/>
                <a:uFillTx/>
                <a:latin typeface="Arial" charset="0"/>
                <a:ea typeface="ＭＳ Ｐゴシック" pitchFamily="-1" charset="-128"/>
                <a:cs typeface="+mn-cs"/>
              </a:rPr>
              <a:t>This figure shows the three probability distributions for </a:t>
            </a:r>
            <a:r>
              <a:rPr kumimoji="0" lang="en-US" sz="2000" b="1" i="1" u="none" strike="noStrike" kern="1200" cap="none" spc="0" normalizeH="0" baseline="0" noProof="0" dirty="0">
                <a:ln>
                  <a:noFill/>
                </a:ln>
                <a:solidFill>
                  <a:srgbClr val="333399"/>
                </a:solidFill>
                <a:effectLst/>
                <a:uLnTx/>
                <a:uFillTx/>
                <a:latin typeface="Times New Roman" pitchFamily="18" charset="0"/>
                <a:ea typeface="ＭＳ Ｐゴシック" pitchFamily="-1" charset="-128"/>
                <a:cs typeface="+mn-cs"/>
              </a:rPr>
              <a:t>n</a:t>
            </a:r>
            <a:r>
              <a:rPr kumimoji="0" lang="en-US" sz="2000" b="1" i="0" u="none" strike="noStrike" kern="1200" cap="none" spc="0" normalizeH="0" baseline="0" noProof="0" dirty="0">
                <a:ln>
                  <a:noFill/>
                </a:ln>
                <a:solidFill>
                  <a:srgbClr val="333399"/>
                </a:solidFill>
                <a:effectLst/>
                <a:uLnTx/>
                <a:uFillTx/>
                <a:latin typeface="Times New Roman" pitchFamily="18" charset="0"/>
                <a:ea typeface="ＭＳ Ｐゴシック" pitchFamily="-1" charset="-128"/>
                <a:cs typeface="+mn-cs"/>
              </a:rPr>
              <a:t> = 2 </a:t>
            </a:r>
            <a:r>
              <a:rPr kumimoji="0" lang="en-US" sz="2000" b="1" i="0" u="none" strike="noStrike" kern="1200" cap="none" spc="0" normalizeH="0" baseline="0" noProof="0" dirty="0">
                <a:ln>
                  <a:noFill/>
                </a:ln>
                <a:solidFill>
                  <a:srgbClr val="333399"/>
                </a:solidFill>
                <a:effectLst/>
                <a:uLnTx/>
                <a:uFillTx/>
                <a:latin typeface="Arial" charset="0"/>
                <a:ea typeface="ＭＳ Ｐゴシック" pitchFamily="-1" charset="-128"/>
                <a:cs typeface="+mn-cs"/>
              </a:rPr>
              <a:t>and </a:t>
            </a:r>
            <a:r>
              <a:rPr kumimoji="0" lang="en-US" sz="2000" b="1" i="1" u="none" strike="noStrike" kern="1200" cap="none" spc="0" normalizeH="0" baseline="0" noProof="0" dirty="0">
                <a:ln>
                  <a:noFill/>
                </a:ln>
                <a:solidFill>
                  <a:srgbClr val="333399"/>
                </a:solidFill>
                <a:effectLst/>
                <a:uLnTx/>
                <a:uFillTx/>
                <a:latin typeface="Times New Roman" pitchFamily="18" charset="0"/>
                <a:ea typeface="ＭＳ Ｐゴシック" pitchFamily="-1" charset="-128"/>
                <a:cs typeface="+mn-cs"/>
              </a:rPr>
              <a:t> </a:t>
            </a:r>
            <a:r>
              <a:rPr kumimoji="0" lang="en-US" sz="2000" b="1" i="0" u="none" strike="noStrike" kern="1200" cap="none" spc="0" normalizeH="0" baseline="0" noProof="0" dirty="0">
                <a:ln>
                  <a:noFill/>
                </a:ln>
                <a:solidFill>
                  <a:srgbClr val="333399"/>
                </a:solidFill>
                <a:effectLst/>
                <a:uLnTx/>
                <a:uFillTx/>
                <a:latin typeface="Times New Roman" pitchFamily="18" charset="0"/>
                <a:ea typeface="ＭＳ Ｐゴシック" pitchFamily="-1" charset="-128"/>
                <a:cs typeface="+mn-cs"/>
              </a:rPr>
              <a:t> </a:t>
            </a:r>
            <a:r>
              <a:rPr kumimoji="0" lang="en-US" sz="2000" b="1" i="0" u="none" strike="noStrike" kern="1200" cap="none" spc="0" normalizeH="0" baseline="0" noProof="0" dirty="0" smtClean="0">
                <a:ln>
                  <a:noFill/>
                </a:ln>
                <a:solidFill>
                  <a:srgbClr val="333399"/>
                </a:solidFill>
                <a:effectLst/>
                <a:uLnTx/>
                <a:uFillTx/>
                <a:latin typeface="Times New Roman" pitchFamily="18" charset="0"/>
                <a:ea typeface="ＭＳ Ｐゴシック" pitchFamily="-1" charset="-128"/>
                <a:cs typeface="+mn-cs"/>
              </a:rPr>
              <a:t> 	= </a:t>
            </a:r>
            <a:r>
              <a:rPr kumimoji="0" lang="en-US" sz="2000" b="1" i="0" u="none" strike="noStrike" kern="1200" cap="none" spc="0" normalizeH="0" baseline="0" noProof="0" dirty="0">
                <a:ln>
                  <a:noFill/>
                </a:ln>
                <a:solidFill>
                  <a:srgbClr val="333399"/>
                </a:solidFill>
                <a:effectLst/>
                <a:uLnTx/>
                <a:uFillTx/>
                <a:latin typeface="Times New Roman" pitchFamily="18" charset="0"/>
                <a:ea typeface="ＭＳ Ｐゴシック" pitchFamily="-1" charset="-128"/>
                <a:cs typeface="+mn-cs"/>
              </a:rPr>
              <a:t>1</a:t>
            </a:r>
            <a:r>
              <a:rPr kumimoji="0" lang="en-US" sz="2000" b="1" i="0" u="none" strike="noStrike" kern="1200" cap="none" spc="0" normalizeH="0" baseline="0" noProof="0" dirty="0">
                <a:ln>
                  <a:noFill/>
                </a:ln>
                <a:solidFill>
                  <a:srgbClr val="333399"/>
                </a:solidFill>
                <a:effectLst/>
                <a:uLnTx/>
                <a:uFillTx/>
                <a:latin typeface="Arial" charset="0"/>
                <a:ea typeface="ＭＳ Ｐゴシック" pitchFamily="-1" charset="-128"/>
                <a:cs typeface="+mn-cs"/>
              </a:rPr>
              <a:t> (the distributions for </a:t>
            </a:r>
            <a:r>
              <a:rPr kumimoji="0" lang="en-US" sz="2000" b="1" i="1" u="none" strike="noStrike" kern="1200" cap="none" spc="0" normalizeH="0" baseline="0" noProof="0" dirty="0">
                <a:ln>
                  <a:noFill/>
                </a:ln>
                <a:solidFill>
                  <a:srgbClr val="333399"/>
                </a:solidFill>
                <a:effectLst/>
                <a:uLnTx/>
                <a:uFillTx/>
                <a:latin typeface="Times New Roman" pitchFamily="18" charset="0"/>
                <a:ea typeface="ＭＳ Ｐゴシック" pitchFamily="-1" charset="-128"/>
                <a:cs typeface="+mn-cs"/>
              </a:rPr>
              <a:t>m</a:t>
            </a:r>
            <a:r>
              <a:rPr kumimoji="0" lang="en-US" sz="2000" b="1" i="1" u="none" strike="noStrike" kern="1200" cap="none" spc="0" normalizeH="0" baseline="-25000" noProof="0" dirty="0">
                <a:ln>
                  <a:noFill/>
                </a:ln>
                <a:solidFill>
                  <a:srgbClr val="333399"/>
                </a:solidFill>
                <a:effectLst/>
                <a:uLnTx/>
                <a:uFillTx/>
                <a:latin typeface="Times New Roman" pitchFamily="18" charset="0"/>
                <a:ea typeface="ＭＳ Ｐゴシック" pitchFamily="-1" charset="-128"/>
                <a:cs typeface="+mn-cs"/>
              </a:rPr>
              <a:t>  </a:t>
            </a:r>
            <a:r>
              <a:rPr kumimoji="0" lang="en-US" sz="2000" b="1" i="0" u="none" strike="noStrike" kern="1200" cap="none" spc="0" normalizeH="0" baseline="0" noProof="0" dirty="0">
                <a:ln>
                  <a:noFill/>
                </a:ln>
                <a:solidFill>
                  <a:srgbClr val="333399"/>
                </a:solidFill>
                <a:effectLst/>
                <a:uLnTx/>
                <a:uFillTx/>
                <a:latin typeface="Times New Roman" pitchFamily="18" charset="0"/>
                <a:ea typeface="ＭＳ Ｐゴシック" pitchFamily="-1" charset="-128"/>
                <a:cs typeface="+mn-cs"/>
              </a:rPr>
              <a:t> = +1</a:t>
            </a:r>
            <a:r>
              <a:rPr kumimoji="0" lang="en-US" sz="2000" b="1" i="0" u="none" strike="noStrike" kern="1200" cap="none" spc="0" normalizeH="0" baseline="0" noProof="0" dirty="0">
                <a:ln>
                  <a:noFill/>
                </a:ln>
                <a:solidFill>
                  <a:srgbClr val="333399"/>
                </a:solidFill>
                <a:effectLst/>
                <a:uLnTx/>
                <a:uFillTx/>
                <a:latin typeface="Arial" charset="0"/>
                <a:ea typeface="ＭＳ Ｐゴシック" pitchFamily="-1" charset="-128"/>
                <a:cs typeface="+mn-cs"/>
              </a:rPr>
              <a:t> and </a:t>
            </a:r>
            <a:r>
              <a:rPr kumimoji="0" lang="en-US" sz="2000" b="1" i="1" u="none" strike="noStrike" kern="1200" cap="none" spc="0" normalizeH="0" baseline="0" noProof="0" dirty="0">
                <a:ln>
                  <a:noFill/>
                </a:ln>
                <a:solidFill>
                  <a:srgbClr val="333399"/>
                </a:solidFill>
                <a:effectLst/>
                <a:uLnTx/>
                <a:uFillTx/>
                <a:latin typeface="Times New Roman" pitchFamily="18" charset="0"/>
                <a:ea typeface="ＭＳ Ｐゴシック" pitchFamily="-1" charset="-128"/>
                <a:cs typeface="+mn-cs"/>
              </a:rPr>
              <a:t>m</a:t>
            </a:r>
            <a:r>
              <a:rPr kumimoji="0" lang="en-US" sz="2000" b="1" i="1" u="none" strike="noStrike" kern="1200" cap="none" spc="0" normalizeH="0" baseline="-25000" noProof="0" dirty="0">
                <a:ln>
                  <a:noFill/>
                </a:ln>
                <a:solidFill>
                  <a:srgbClr val="333399"/>
                </a:solidFill>
                <a:effectLst/>
                <a:uLnTx/>
                <a:uFillTx/>
                <a:latin typeface="Times New Roman" pitchFamily="18" charset="0"/>
                <a:ea typeface="ＭＳ Ｐゴシック" pitchFamily="-1" charset="-128"/>
                <a:cs typeface="+mn-cs"/>
              </a:rPr>
              <a:t> </a:t>
            </a:r>
            <a:r>
              <a:rPr kumimoji="0" lang="en-US" sz="2000" b="1" i="0" u="none" strike="noStrike" kern="1200" cap="none" spc="0" normalizeH="0" baseline="0" noProof="0" dirty="0">
                <a:ln>
                  <a:noFill/>
                </a:ln>
                <a:solidFill>
                  <a:srgbClr val="333399"/>
                </a:solidFill>
                <a:effectLst/>
                <a:uLnTx/>
                <a:uFillTx/>
                <a:latin typeface="Times New Roman" pitchFamily="18" charset="0"/>
                <a:ea typeface="ＭＳ Ｐゴシック" pitchFamily="-1" charset="-128"/>
                <a:cs typeface="+mn-cs"/>
              </a:rPr>
              <a:t>  = -1</a:t>
            </a:r>
            <a:r>
              <a:rPr kumimoji="0" lang="en-US" sz="2000" b="1" i="0" u="none" strike="noStrike" kern="1200" cap="none" spc="0" normalizeH="0" baseline="0" noProof="0" dirty="0">
                <a:ln>
                  <a:noFill/>
                </a:ln>
                <a:solidFill>
                  <a:srgbClr val="333399"/>
                </a:solidFill>
                <a:effectLst/>
                <a:uLnTx/>
                <a:uFillTx/>
                <a:latin typeface="Arial" charset="0"/>
                <a:ea typeface="ＭＳ Ｐゴシック" pitchFamily="-1" charset="-128"/>
                <a:cs typeface="+mn-cs"/>
              </a:rPr>
              <a:t> are the same), </a:t>
            </a:r>
          </a:p>
        </p:txBody>
      </p:sp>
      <p:sp>
        <p:nvSpPr>
          <p:cNvPr id="29703" name="Rectangle 7"/>
          <p:cNvSpPr>
            <a:spLocks noGrp="1" noChangeArrowheads="1"/>
          </p:cNvSpPr>
          <p:nvPr>
            <p:ph type="title"/>
          </p:nvPr>
        </p:nvSpPr>
        <p:spPr>
          <a:xfrm>
            <a:off x="0" y="0"/>
            <a:ext cx="9144000" cy="728663"/>
          </a:xfrm>
        </p:spPr>
        <p:txBody>
          <a:bodyPr/>
          <a:lstStyle/>
          <a:p>
            <a:r>
              <a:rPr lang="en-US" sz="2400" dirty="0"/>
              <a:t>39.3 Hydrogen Atom Wave Functions</a:t>
            </a:r>
          </a:p>
        </p:txBody>
      </p:sp>
      <p:graphicFrame>
        <p:nvGraphicFramePr>
          <p:cNvPr id="29707" name="Object 11"/>
          <p:cNvGraphicFramePr>
            <a:graphicFrameLocks noChangeAspect="1"/>
          </p:cNvGraphicFramePr>
          <p:nvPr>
            <p:extLst/>
          </p:nvPr>
        </p:nvGraphicFramePr>
        <p:xfrm>
          <a:off x="4572000" y="1390481"/>
          <a:ext cx="179685" cy="261764"/>
        </p:xfrm>
        <a:graphic>
          <a:graphicData uri="http://schemas.openxmlformats.org/presentationml/2006/ole">
            <mc:AlternateContent xmlns:mc="http://schemas.openxmlformats.org/markup-compatibility/2006">
              <mc:Choice xmlns:v="urn:schemas-microsoft-com:vml" Requires="v">
                <p:oleObj spid="_x0000_s373780" name="Equation" r:id="rId4" imgW="114151" imgH="164885" progId="">
                  <p:embed/>
                </p:oleObj>
              </mc:Choice>
              <mc:Fallback>
                <p:oleObj name="Equation" r:id="rId4" imgW="114151" imgH="164885" progId="">
                  <p:embed/>
                  <p:pic>
                    <p:nvPicPr>
                      <p:cNvPr id="29707"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390481"/>
                        <a:ext cx="179685" cy="2617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Object 1"/>
          <p:cNvGraphicFramePr>
            <a:graphicFrameLocks noChangeAspect="1"/>
          </p:cNvGraphicFramePr>
          <p:nvPr>
            <p:extLst/>
          </p:nvPr>
        </p:nvGraphicFramePr>
        <p:xfrm>
          <a:off x="5975201" y="1366862"/>
          <a:ext cx="180975" cy="261938"/>
        </p:xfrm>
        <a:graphic>
          <a:graphicData uri="http://schemas.openxmlformats.org/presentationml/2006/ole">
            <mc:AlternateContent xmlns:mc="http://schemas.openxmlformats.org/markup-compatibility/2006">
              <mc:Choice xmlns:v="urn:schemas-microsoft-com:vml" Requires="v">
                <p:oleObj spid="_x0000_s373781" name="Equation" r:id="rId6" imgW="114151" imgH="164885" progId="">
                  <p:embed/>
                </p:oleObj>
              </mc:Choice>
              <mc:Fallback>
                <p:oleObj name="Equation" r:id="rId6" imgW="114151" imgH="164885" progId="">
                  <p:embed/>
                  <p:pic>
                    <p:nvPicPr>
                      <p:cNvPr id="2"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5201" y="1366862"/>
                        <a:ext cx="180975" cy="261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05212" y="2390775"/>
            <a:ext cx="4762500" cy="2076450"/>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25924" y="4149080"/>
            <a:ext cx="4762500" cy="2076450"/>
          </a:xfrm>
          <a:prstGeom prst="rect">
            <a:avLst/>
          </a:prstGeom>
        </p:spPr>
      </p:pic>
      <p:graphicFrame>
        <p:nvGraphicFramePr>
          <p:cNvPr id="7" name="Object 6"/>
          <p:cNvGraphicFramePr>
            <a:graphicFrameLocks noChangeAspect="1"/>
          </p:cNvGraphicFramePr>
          <p:nvPr>
            <p:extLst/>
          </p:nvPr>
        </p:nvGraphicFramePr>
        <p:xfrm>
          <a:off x="1087452" y="1235700"/>
          <a:ext cx="212725" cy="309562"/>
        </p:xfrm>
        <a:graphic>
          <a:graphicData uri="http://schemas.openxmlformats.org/presentationml/2006/ole">
            <mc:AlternateContent xmlns:mc="http://schemas.openxmlformats.org/markup-compatibility/2006">
              <mc:Choice xmlns:v="urn:schemas-microsoft-com:vml" Requires="v">
                <p:oleObj spid="_x0000_s373782" name="Equation" r:id="rId9" imgW="114151" imgH="164885" progId="">
                  <p:embed/>
                </p:oleObj>
              </mc:Choice>
              <mc:Fallback>
                <p:oleObj name="Equation" r:id="rId9" imgW="114151" imgH="164885" progId="">
                  <p:embed/>
                  <p:pic>
                    <p:nvPicPr>
                      <p:cNvPr id="7"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7452" y="1235700"/>
                        <a:ext cx="212725" cy="309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3" name="Picture 13" descr="Figure_39_09a"/>
          <p:cNvPicPr>
            <a:picLocks noChangeAspect="1" noChangeArrowheads="1"/>
          </p:cNvPicPr>
          <p:nvPr/>
        </p:nvPicPr>
        <p:blipFill rotWithShape="1">
          <a:blip r:embed="rId10">
            <a:extLst>
              <a:ext uri="{28A0092B-C50C-407E-A947-70E740481C1C}">
                <a14:useLocalDpi xmlns:a14="http://schemas.microsoft.com/office/drawing/2010/main" val="0"/>
              </a:ext>
            </a:extLst>
          </a:blip>
          <a:srcRect b="6490"/>
          <a:stretch/>
        </p:blipFill>
        <p:spPr bwMode="auto">
          <a:xfrm>
            <a:off x="611560" y="1989384"/>
            <a:ext cx="2448272" cy="4896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46040" y="1948770"/>
            <a:ext cx="6606480" cy="40011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2000" b="0" i="0" u="none" strike="noStrike" kern="1200" cap="none" spc="0" normalizeH="0" baseline="0" noProof="0" dirty="0" err="1">
                <a:ln>
                  <a:noFill/>
                </a:ln>
                <a:solidFill>
                  <a:srgbClr val="000000"/>
                </a:solidFill>
                <a:effectLst/>
                <a:uLnTx/>
                <a:uFillTx/>
                <a:latin typeface="Arial" charset="0"/>
                <a:ea typeface="ＭＳ Ｐゴシック" pitchFamily="-1" charset="-128"/>
                <a:cs typeface="+mn-cs"/>
              </a:rPr>
              <a:t>p_x</a:t>
            </a:r>
            <a:r>
              <a:rPr kumimoji="0" lang="en-GB" sz="2000" b="0" i="0" u="none" strike="noStrike" kern="1200" cap="none" spc="0" normalizeH="0" baseline="0" noProof="0" dirty="0">
                <a:ln>
                  <a:noFill/>
                </a:ln>
                <a:solidFill>
                  <a:srgbClr val="000000"/>
                </a:solidFill>
                <a:effectLst/>
                <a:uLnTx/>
                <a:uFillTx/>
                <a:latin typeface="Arial" charset="0"/>
                <a:ea typeface="ＭＳ Ｐゴシック" pitchFamily="-1" charset="-128"/>
                <a:cs typeface="+mn-cs"/>
              </a:rPr>
              <a:t> + i*</a:t>
            </a:r>
            <a:r>
              <a:rPr kumimoji="0" lang="en-GB" sz="2000" b="0" i="0" u="none" strike="noStrike" kern="1200" cap="none" spc="0" normalizeH="0" baseline="0" noProof="0" dirty="0" err="1">
                <a:ln>
                  <a:noFill/>
                </a:ln>
                <a:solidFill>
                  <a:srgbClr val="000000"/>
                </a:solidFill>
                <a:effectLst/>
                <a:uLnTx/>
                <a:uFillTx/>
                <a:latin typeface="Arial" charset="0"/>
                <a:ea typeface="ＭＳ Ｐゴシック" pitchFamily="-1" charset="-128"/>
                <a:cs typeface="+mn-cs"/>
              </a:rPr>
              <a:t>p_y</a:t>
            </a:r>
            <a:r>
              <a:rPr kumimoji="0" lang="en-GB" sz="2000" b="0" i="0" u="none" strike="noStrike" kern="1200" cap="none" spc="0" normalizeH="0" baseline="0" noProof="0" dirty="0">
                <a:ln>
                  <a:noFill/>
                </a:ln>
                <a:solidFill>
                  <a:srgbClr val="000000"/>
                </a:solidFill>
                <a:effectLst/>
                <a:uLnTx/>
                <a:uFillTx/>
                <a:latin typeface="Arial" charset="0"/>
                <a:ea typeface="ＭＳ Ｐゴシック" pitchFamily="-1" charset="-128"/>
                <a:cs typeface="+mn-cs"/>
              </a:rPr>
              <a:t> and the </a:t>
            </a:r>
            <a:r>
              <a:rPr kumimoji="0" lang="en-GB" sz="2000" b="0" i="0" u="none" strike="noStrike" kern="1200" cap="none" spc="0" normalizeH="0" baseline="0" noProof="0" dirty="0" err="1">
                <a:ln>
                  <a:noFill/>
                </a:ln>
                <a:solidFill>
                  <a:srgbClr val="000000"/>
                </a:solidFill>
                <a:effectLst/>
                <a:uLnTx/>
                <a:uFillTx/>
                <a:latin typeface="Arial" charset="0"/>
                <a:ea typeface="ＭＳ Ｐゴシック" pitchFamily="-1" charset="-128"/>
                <a:cs typeface="+mn-cs"/>
              </a:rPr>
              <a:t>p_x</a:t>
            </a:r>
            <a:r>
              <a:rPr kumimoji="0" lang="en-GB" sz="2000" b="0" i="0" u="none" strike="noStrike" kern="1200" cap="none" spc="0" normalizeH="0" baseline="0" noProof="0" dirty="0">
                <a:ln>
                  <a:noFill/>
                </a:ln>
                <a:solidFill>
                  <a:srgbClr val="000000"/>
                </a:solidFill>
                <a:effectLst/>
                <a:uLnTx/>
                <a:uFillTx/>
                <a:latin typeface="Arial" charset="0"/>
                <a:ea typeface="ＭＳ Ｐゴシック" pitchFamily="-1" charset="-128"/>
                <a:cs typeface="+mn-cs"/>
              </a:rPr>
              <a:t> – i*</a:t>
            </a:r>
            <a:r>
              <a:rPr kumimoji="0" lang="en-GB" sz="2000" b="0" i="0" u="none" strike="noStrike" kern="1200" cap="none" spc="0" normalizeH="0" baseline="0" noProof="0" dirty="0" err="1">
                <a:ln>
                  <a:noFill/>
                </a:ln>
                <a:solidFill>
                  <a:srgbClr val="000000"/>
                </a:solidFill>
                <a:effectLst/>
                <a:uLnTx/>
                <a:uFillTx/>
                <a:latin typeface="Arial" charset="0"/>
                <a:ea typeface="ＭＳ Ｐゴシック" pitchFamily="-1" charset="-128"/>
                <a:cs typeface="+mn-cs"/>
              </a:rPr>
              <a:t>p_y</a:t>
            </a:r>
            <a:r>
              <a:rPr kumimoji="0" lang="en-GB" sz="2000" b="0" i="0" u="none" strike="noStrike" kern="1200" cap="none" spc="0" normalizeH="0" baseline="0" noProof="0" dirty="0">
                <a:ln>
                  <a:noFill/>
                </a:ln>
                <a:solidFill>
                  <a:srgbClr val="000000"/>
                </a:solidFill>
                <a:effectLst/>
                <a:uLnTx/>
                <a:uFillTx/>
                <a:latin typeface="Arial" charset="0"/>
                <a:ea typeface="ＭＳ Ｐゴシック" pitchFamily="-1" charset="-128"/>
                <a:cs typeface="+mn-cs"/>
              </a:rPr>
              <a:t> orbitals</a:t>
            </a:r>
          </a:p>
        </p:txBody>
      </p:sp>
      <p:sp>
        <p:nvSpPr>
          <p:cNvPr id="15" name="Rectangle 14"/>
          <p:cNvSpPr/>
          <p:nvPr/>
        </p:nvSpPr>
        <p:spPr>
          <a:xfrm>
            <a:off x="2934072" y="6578188"/>
            <a:ext cx="5958408"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400" b="0" i="0" u="none" strike="noStrike" kern="1200" cap="none" spc="0" normalizeH="0" baseline="0" noProof="0" dirty="0">
                <a:ln>
                  <a:noFill/>
                </a:ln>
                <a:solidFill>
                  <a:srgbClr val="000000"/>
                </a:solidFill>
                <a:effectLst/>
                <a:uLnTx/>
                <a:uFillTx/>
                <a:latin typeface="Arial" charset="0"/>
                <a:ea typeface="ＭＳ Ｐゴシック" pitchFamily="-1" charset="-128"/>
                <a:cs typeface="+mn-cs"/>
                <a:hlinkClick r:id="rId11"/>
              </a:rPr>
              <a:t>https://tomasbzdusek.wordpress.com</a:t>
            </a:r>
            <a:r>
              <a:rPr kumimoji="0" lang="en-GB" sz="1400" b="0" i="0" u="none" strike="noStrike" kern="1200" cap="none" spc="0" normalizeH="0" baseline="0" noProof="0" dirty="0" smtClean="0">
                <a:ln>
                  <a:noFill/>
                </a:ln>
                <a:solidFill>
                  <a:srgbClr val="000000"/>
                </a:solidFill>
                <a:effectLst/>
                <a:uLnTx/>
                <a:uFillTx/>
                <a:latin typeface="Arial" charset="0"/>
                <a:ea typeface="ＭＳ Ｐゴシック" pitchFamily="-1" charset="-128"/>
                <a:cs typeface="+mn-cs"/>
                <a:hlinkClick r:id="rId11"/>
              </a:rPr>
              <a:t>/</a:t>
            </a:r>
            <a:endParaRPr kumimoji="0" lang="en-GB" sz="1400" b="0" i="0" u="none" strike="noStrike" kern="1200" cap="none" spc="0" normalizeH="0" baseline="0" noProof="0" dirty="0" smtClean="0">
              <a:ln>
                <a:noFill/>
              </a:ln>
              <a:solidFill>
                <a:srgbClr val="000000"/>
              </a:solidFill>
              <a:effectLst/>
              <a:uLnTx/>
              <a:uFillTx/>
              <a:latin typeface="Arial" charset="0"/>
              <a:ea typeface="ＭＳ Ｐゴシック" pitchFamily="-1" charset="-128"/>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400" b="0" i="0" u="none" strike="noStrike" kern="1200" cap="none" spc="0" normalizeH="0" baseline="0" noProof="0" dirty="0">
              <a:ln>
                <a:noFill/>
              </a:ln>
              <a:solidFill>
                <a:srgbClr val="000000"/>
              </a:solidFill>
              <a:effectLst/>
              <a:uLnTx/>
              <a:uFillTx/>
              <a:latin typeface="Arial" charset="0"/>
              <a:ea typeface="ＭＳ Ｐゴシック" pitchFamily="-1" charset="-128"/>
              <a:cs typeface="+mn-cs"/>
            </a:endParaRPr>
          </a:p>
        </p:txBody>
      </p:sp>
    </p:spTree>
    <p:extLst>
      <p:ext uri="{BB962C8B-B14F-4D97-AF65-F5344CB8AC3E}">
        <p14:creationId xmlns:p14="http://schemas.microsoft.com/office/powerpoint/2010/main" val="235687457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595" y="2636912"/>
            <a:ext cx="7170773" cy="3126457"/>
          </a:xfrm>
          <a:prstGeom prst="rect">
            <a:avLst/>
          </a:prstGeom>
        </p:spPr>
      </p:pic>
      <p:sp>
        <p:nvSpPr>
          <p:cNvPr id="128004" name="Rectangle 4"/>
          <p:cNvSpPr>
            <a:spLocks noGrp="1" noChangeArrowheads="1"/>
          </p:cNvSpPr>
          <p:nvPr>
            <p:ph type="title"/>
          </p:nvPr>
        </p:nvSpPr>
        <p:spPr>
          <a:xfrm>
            <a:off x="0" y="0"/>
            <a:ext cx="9144000" cy="793750"/>
          </a:xfrm>
        </p:spPr>
        <p:txBody>
          <a:bodyPr/>
          <a:lstStyle/>
          <a:p>
            <a:r>
              <a:rPr lang="en-US" sz="2400"/>
              <a:t>39.3 Hydrogen Atom Wave Functions</a:t>
            </a:r>
          </a:p>
        </p:txBody>
      </p:sp>
      <p:sp>
        <p:nvSpPr>
          <p:cNvPr id="12" name="Text Box 3"/>
          <p:cNvSpPr txBox="1">
            <a:spLocks noChangeArrowheads="1"/>
          </p:cNvSpPr>
          <p:nvPr/>
        </p:nvSpPr>
        <p:spPr bwMode="auto">
          <a:xfrm>
            <a:off x="420688" y="882650"/>
            <a:ext cx="8301037"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2000" b="1" i="0" u="none" strike="noStrike" kern="1200" cap="none" spc="0" normalizeH="0" baseline="0" noProof="0" dirty="0" smtClean="0">
                <a:ln>
                  <a:noFill/>
                </a:ln>
                <a:solidFill>
                  <a:srgbClr val="333399"/>
                </a:solidFill>
                <a:effectLst/>
                <a:uLnTx/>
                <a:uFillTx/>
                <a:latin typeface="Arial" charset="0"/>
                <a:ea typeface="ＭＳ Ｐゴシック" pitchFamily="-1" charset="-128"/>
                <a:cs typeface="+mn-cs"/>
              </a:rPr>
              <a:t>More general</a:t>
            </a:r>
            <a:r>
              <a:rPr kumimoji="0" lang="nl-NL" sz="2000" b="1" i="0" u="none" strike="noStrike" kern="1200" cap="none" spc="0" normalizeH="0" baseline="0" noProof="0" dirty="0" smtClean="0">
                <a:ln>
                  <a:noFill/>
                </a:ln>
                <a:solidFill>
                  <a:srgbClr val="333399"/>
                </a:solidFill>
                <a:effectLst/>
                <a:uLnTx/>
                <a:uFillTx/>
                <a:latin typeface="Arial" charset="0"/>
                <a:ea typeface="ＭＳ Ｐゴシック" pitchFamily="-1" charset="-128"/>
                <a:cs typeface="+mn-cs"/>
              </a:rPr>
              <a:t>: </a:t>
            </a:r>
            <a:r>
              <a:rPr kumimoji="0" lang="en-US" sz="2000" b="1" i="0" u="none" strike="noStrike" kern="1200" cap="none" spc="0" normalizeH="0" baseline="0" noProof="0" dirty="0" smtClean="0">
                <a:ln>
                  <a:noFill/>
                </a:ln>
                <a:solidFill>
                  <a:srgbClr val="333399"/>
                </a:solidFill>
                <a:effectLst/>
                <a:uLnTx/>
                <a:uFillTx/>
                <a:latin typeface="Arial" charset="0"/>
                <a:ea typeface="ＭＳ Ｐゴシック" pitchFamily="-1" charset="-128"/>
                <a:cs typeface="+mn-cs"/>
              </a:rPr>
              <a:t> the probability distributions for </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2000" b="1" i="1" u="none" strike="noStrike" kern="1200" cap="none" spc="0" normalizeH="0" baseline="0" noProof="0" dirty="0">
                <a:ln>
                  <a:noFill/>
                </a:ln>
                <a:solidFill>
                  <a:srgbClr val="333399"/>
                </a:solidFill>
                <a:effectLst/>
                <a:uLnTx/>
                <a:uFillTx/>
                <a:latin typeface="Times New Roman" pitchFamily="18" charset="0"/>
                <a:ea typeface="ＭＳ Ｐゴシック" pitchFamily="-1" charset="-128"/>
                <a:cs typeface="+mn-cs"/>
              </a:rPr>
              <a:t>n</a:t>
            </a:r>
            <a:r>
              <a:rPr kumimoji="0" lang="en-US" sz="2000" b="1" i="0" u="none" strike="noStrike" kern="1200" cap="none" spc="0" normalizeH="0" baseline="0" noProof="0" dirty="0">
                <a:ln>
                  <a:noFill/>
                </a:ln>
                <a:solidFill>
                  <a:srgbClr val="333399"/>
                </a:solidFill>
                <a:effectLst/>
                <a:uLnTx/>
                <a:uFillTx/>
                <a:latin typeface="Times New Roman" pitchFamily="18" charset="0"/>
                <a:ea typeface="ＭＳ Ｐゴシック" pitchFamily="-1" charset="-128"/>
                <a:cs typeface="+mn-cs"/>
              </a:rPr>
              <a:t> = </a:t>
            </a:r>
            <a:r>
              <a:rPr kumimoji="0" lang="en-US" sz="2000" b="1" i="0" u="none" strike="noStrike" kern="1200" cap="none" spc="0" normalizeH="0" baseline="0" noProof="0" dirty="0" smtClean="0">
                <a:ln>
                  <a:noFill/>
                </a:ln>
                <a:solidFill>
                  <a:srgbClr val="333399"/>
                </a:solidFill>
                <a:effectLst/>
                <a:uLnTx/>
                <a:uFillTx/>
                <a:latin typeface="Times New Roman" pitchFamily="18" charset="0"/>
                <a:ea typeface="ＭＳ Ｐゴシック" pitchFamily="-1" charset="-128"/>
                <a:cs typeface="+mn-cs"/>
              </a:rPr>
              <a:t>1 </a:t>
            </a:r>
            <a:r>
              <a:rPr kumimoji="0" lang="en-US" sz="2000" b="1" i="0" u="none" strike="noStrike" kern="1200" cap="none" spc="0" normalizeH="0" baseline="0" noProof="0" dirty="0">
                <a:ln>
                  <a:noFill/>
                </a:ln>
                <a:solidFill>
                  <a:srgbClr val="333399"/>
                </a:solidFill>
                <a:effectLst/>
                <a:uLnTx/>
                <a:uFillTx/>
                <a:latin typeface="Arial" charset="0"/>
                <a:ea typeface="ＭＳ Ｐゴシック" pitchFamily="-1" charset="-128"/>
                <a:cs typeface="+mn-cs"/>
              </a:rPr>
              <a:t>and </a:t>
            </a:r>
            <a:r>
              <a:rPr kumimoji="0" lang="en-US" sz="2000" b="1" i="1" u="none" strike="noStrike" kern="1200" cap="none" spc="0" normalizeH="0" baseline="0" noProof="0" dirty="0">
                <a:ln>
                  <a:noFill/>
                </a:ln>
                <a:solidFill>
                  <a:srgbClr val="333399"/>
                </a:solidFill>
                <a:effectLst/>
                <a:uLnTx/>
                <a:uFillTx/>
                <a:latin typeface="Times New Roman" pitchFamily="18" charset="0"/>
                <a:ea typeface="ＭＳ Ｐゴシック" pitchFamily="-1" charset="-128"/>
                <a:cs typeface="+mn-cs"/>
              </a:rPr>
              <a:t> </a:t>
            </a:r>
            <a:r>
              <a:rPr kumimoji="0" lang="en-US" sz="2000" b="1" i="0" u="none" strike="noStrike" kern="1200" cap="none" spc="0" normalizeH="0" baseline="0" noProof="0" dirty="0">
                <a:ln>
                  <a:noFill/>
                </a:ln>
                <a:solidFill>
                  <a:srgbClr val="333399"/>
                </a:solidFill>
                <a:effectLst/>
                <a:uLnTx/>
                <a:uFillTx/>
                <a:latin typeface="Times New Roman" pitchFamily="18" charset="0"/>
                <a:ea typeface="ＭＳ Ｐゴシック" pitchFamily="-1" charset="-128"/>
                <a:cs typeface="+mn-cs"/>
              </a:rPr>
              <a:t>   = 0</a:t>
            </a:r>
            <a:endParaRPr kumimoji="0" lang="en-US" sz="2000" b="1" i="0" u="none" strike="noStrike" kern="1200" cap="none" spc="0" normalizeH="0" baseline="0" noProof="0" dirty="0">
              <a:ln>
                <a:noFill/>
              </a:ln>
              <a:solidFill>
                <a:srgbClr val="333399"/>
              </a:solidFill>
              <a:effectLst/>
              <a:uLnTx/>
              <a:uFillTx/>
              <a:latin typeface="Arial" charset="0"/>
              <a:ea typeface="ＭＳ Ｐゴシック" pitchFamily="-1" charset="-128"/>
              <a:cs typeface="+mn-cs"/>
            </a:endParaRPr>
          </a:p>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2000" b="1" i="1" u="none" strike="noStrike" kern="1200" cap="none" spc="0" normalizeH="0" baseline="0" noProof="0" dirty="0" smtClean="0">
                <a:ln>
                  <a:noFill/>
                </a:ln>
                <a:solidFill>
                  <a:srgbClr val="333399"/>
                </a:solidFill>
                <a:effectLst/>
                <a:uLnTx/>
                <a:uFillTx/>
                <a:latin typeface="Times New Roman" pitchFamily="18" charset="0"/>
                <a:ea typeface="ＭＳ Ｐゴシック" pitchFamily="-1" charset="-128"/>
                <a:cs typeface="+mn-cs"/>
              </a:rPr>
              <a:t>n</a:t>
            </a:r>
            <a:r>
              <a:rPr kumimoji="0" lang="en-US" sz="2000" b="1" i="0" u="none" strike="noStrike" kern="1200" cap="none" spc="0" normalizeH="0" baseline="0" noProof="0" dirty="0" smtClean="0">
                <a:ln>
                  <a:noFill/>
                </a:ln>
                <a:solidFill>
                  <a:srgbClr val="333399"/>
                </a:solidFill>
                <a:effectLst/>
                <a:uLnTx/>
                <a:uFillTx/>
                <a:latin typeface="Times New Roman" pitchFamily="18" charset="0"/>
                <a:ea typeface="ＭＳ Ｐゴシック" pitchFamily="-1" charset="-128"/>
                <a:cs typeface="+mn-cs"/>
              </a:rPr>
              <a:t> = 2 </a:t>
            </a:r>
            <a:r>
              <a:rPr kumimoji="0" lang="en-US" sz="2000" b="1" i="0" u="none" strike="noStrike" kern="1200" cap="none" spc="0" normalizeH="0" baseline="0" noProof="0" dirty="0" smtClean="0">
                <a:ln>
                  <a:noFill/>
                </a:ln>
                <a:solidFill>
                  <a:srgbClr val="333399"/>
                </a:solidFill>
                <a:effectLst/>
                <a:uLnTx/>
                <a:uFillTx/>
                <a:latin typeface="Arial" charset="0"/>
                <a:ea typeface="ＭＳ Ｐゴシック" pitchFamily="-1" charset="-128"/>
                <a:cs typeface="+mn-cs"/>
              </a:rPr>
              <a:t>and </a:t>
            </a:r>
            <a:r>
              <a:rPr kumimoji="0" lang="en-US" sz="2000" b="1" i="1" u="none" strike="noStrike" kern="1200" cap="none" spc="0" normalizeH="0" baseline="0" noProof="0" dirty="0" smtClean="0">
                <a:ln>
                  <a:noFill/>
                </a:ln>
                <a:solidFill>
                  <a:srgbClr val="333399"/>
                </a:solidFill>
                <a:effectLst/>
                <a:uLnTx/>
                <a:uFillTx/>
                <a:latin typeface="Times New Roman" pitchFamily="18" charset="0"/>
                <a:ea typeface="ＭＳ Ｐゴシック" pitchFamily="-1" charset="-128"/>
                <a:cs typeface="+mn-cs"/>
              </a:rPr>
              <a:t> </a:t>
            </a:r>
            <a:r>
              <a:rPr kumimoji="0" lang="en-US" sz="2000" b="1" i="0" u="none" strike="noStrike" kern="1200" cap="none" spc="0" normalizeH="0" baseline="0" noProof="0" dirty="0" smtClean="0">
                <a:ln>
                  <a:noFill/>
                </a:ln>
                <a:solidFill>
                  <a:srgbClr val="333399"/>
                </a:solidFill>
                <a:effectLst/>
                <a:uLnTx/>
                <a:uFillTx/>
                <a:latin typeface="Times New Roman" pitchFamily="18" charset="0"/>
                <a:ea typeface="ＭＳ Ｐゴシック" pitchFamily="-1" charset="-128"/>
                <a:cs typeface="+mn-cs"/>
              </a:rPr>
              <a:t>   = 1</a:t>
            </a:r>
            <a:endParaRPr kumimoji="0" lang="en-US" sz="2000" b="1" i="0" u="none" strike="noStrike" kern="1200" cap="none" spc="0" normalizeH="0" baseline="0" noProof="0" dirty="0">
              <a:ln>
                <a:noFill/>
              </a:ln>
              <a:solidFill>
                <a:srgbClr val="333399"/>
              </a:solidFill>
              <a:effectLst/>
              <a:uLnTx/>
              <a:uFillTx/>
              <a:latin typeface="Arial" charset="0"/>
              <a:ea typeface="ＭＳ Ｐゴシック" pitchFamily="-1" charset="-128"/>
              <a:cs typeface="+mn-cs"/>
            </a:endParaRPr>
          </a:p>
        </p:txBody>
      </p:sp>
      <p:graphicFrame>
        <p:nvGraphicFramePr>
          <p:cNvPr id="9" name="Object 8"/>
          <p:cNvGraphicFramePr>
            <a:graphicFrameLocks noChangeAspect="1"/>
          </p:cNvGraphicFramePr>
          <p:nvPr>
            <p:extLst/>
          </p:nvPr>
        </p:nvGraphicFramePr>
        <p:xfrm>
          <a:off x="1615887" y="1344148"/>
          <a:ext cx="212725" cy="309563"/>
        </p:xfrm>
        <a:graphic>
          <a:graphicData uri="http://schemas.openxmlformats.org/presentationml/2006/ole">
            <mc:AlternateContent xmlns:mc="http://schemas.openxmlformats.org/markup-compatibility/2006">
              <mc:Choice xmlns:v="urn:schemas-microsoft-com:vml" Requires="v">
                <p:oleObj spid="_x0000_s374798" name="Equation" r:id="rId5" imgW="114151" imgH="164885" progId="">
                  <p:embed/>
                </p:oleObj>
              </mc:Choice>
              <mc:Fallback>
                <p:oleObj name="Equation" r:id="rId5" imgW="114151" imgH="164885" progId="">
                  <p:embed/>
                  <p:pic>
                    <p:nvPicPr>
                      <p:cNvPr id="9"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5887" y="1344148"/>
                        <a:ext cx="212725" cy="309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6"/>
          <p:cNvGraphicFramePr>
            <a:graphicFrameLocks noChangeAspect="1"/>
          </p:cNvGraphicFramePr>
          <p:nvPr>
            <p:extLst/>
          </p:nvPr>
        </p:nvGraphicFramePr>
        <p:xfrm>
          <a:off x="1619672" y="1844325"/>
          <a:ext cx="212725" cy="309562"/>
        </p:xfrm>
        <a:graphic>
          <a:graphicData uri="http://schemas.openxmlformats.org/presentationml/2006/ole">
            <mc:AlternateContent xmlns:mc="http://schemas.openxmlformats.org/markup-compatibility/2006">
              <mc:Choice xmlns:v="urn:schemas-microsoft-com:vml" Requires="v">
                <p:oleObj spid="_x0000_s374799" name="Equation" r:id="rId7" imgW="114151" imgH="164885" progId="">
                  <p:embed/>
                </p:oleObj>
              </mc:Choice>
              <mc:Fallback>
                <p:oleObj name="Equation" r:id="rId7" imgW="114151" imgH="164885" progId="">
                  <p:embed/>
                  <p:pic>
                    <p:nvPicPr>
                      <p:cNvPr id="17"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9672" y="1844325"/>
                        <a:ext cx="212725" cy="309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Rectangle 12"/>
          <p:cNvSpPr/>
          <p:nvPr/>
        </p:nvSpPr>
        <p:spPr>
          <a:xfrm>
            <a:off x="1979712" y="6455077"/>
            <a:ext cx="4572000" cy="646331"/>
          </a:xfrm>
          <a:prstGeom prst="rect">
            <a:avLst/>
          </a:prstGeom>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Arial" charset="0"/>
                <a:ea typeface="ＭＳ Ｐゴシック" pitchFamily="-1" charset="-128"/>
                <a:cs typeface="+mn-cs"/>
              </a:rPr>
              <a:t>3D: </a:t>
            </a:r>
            <a:r>
              <a:rPr kumimoji="0" lang="en-US" sz="1800" b="0" i="0" u="none" strike="noStrike" kern="1200" cap="none" spc="0" normalizeH="0" baseline="0" noProof="0" dirty="0" smtClean="0">
                <a:ln>
                  <a:noFill/>
                </a:ln>
                <a:solidFill>
                  <a:srgbClr val="000000"/>
                </a:solidFill>
                <a:effectLst/>
                <a:uLnTx/>
                <a:uFillTx/>
                <a:latin typeface="Arial" charset="0"/>
                <a:ea typeface="ＭＳ Ｐゴシック" pitchFamily="-1" charset="-128"/>
                <a:cs typeface="+mn-cs"/>
                <a:hlinkClick r:id="rId8"/>
              </a:rPr>
              <a:t>http://www.falstad.com/qmrotator/</a:t>
            </a:r>
            <a:endParaRPr kumimoji="0" lang="en-US" sz="1800" b="0" i="0" u="none" strike="noStrike" kern="1200" cap="none" spc="0" normalizeH="0" baseline="0" noProof="0" dirty="0" smtClean="0">
              <a:ln>
                <a:noFill/>
              </a:ln>
              <a:solidFill>
                <a:srgbClr val="000000"/>
              </a:solidFill>
              <a:effectLst/>
              <a:uLnTx/>
              <a:uFillTx/>
              <a:latin typeface="Arial" charset="0"/>
              <a:ea typeface="ＭＳ Ｐゴシック" pitchFamily="-1" charset="-128"/>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ＭＳ Ｐゴシック" pitchFamily="-1" charset="-128"/>
              <a:cs typeface="+mn-cs"/>
            </a:endParaRPr>
          </a:p>
        </p:txBody>
      </p:sp>
      <p:sp>
        <p:nvSpPr>
          <p:cNvPr id="10" name="Rectangle 9"/>
          <p:cNvSpPr/>
          <p:nvPr/>
        </p:nvSpPr>
        <p:spPr>
          <a:xfrm>
            <a:off x="1780456" y="5075892"/>
            <a:ext cx="5382344" cy="369332"/>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nl-NL" sz="1800" b="0" i="0" u="none" strike="noStrike" kern="1200" cap="none" spc="0" normalizeH="0" baseline="0" noProof="0" dirty="0" smtClean="0">
                <a:ln>
                  <a:noFill/>
                </a:ln>
                <a:solidFill>
                  <a:srgbClr val="000000"/>
                </a:solidFill>
                <a:effectLst/>
                <a:uLnTx/>
                <a:uFillTx/>
                <a:latin typeface="Arial" charset="0"/>
                <a:ea typeface="ＭＳ Ｐゴシック" pitchFamily="-1" charset="-128"/>
                <a:cs typeface="+mn-cs"/>
              </a:rPr>
              <a:t>combinatie van de 1s en 2p</a:t>
            </a:r>
            <a:r>
              <a:rPr kumimoji="0" lang="nl-NL" sz="1800" b="0" i="0" u="none" strike="noStrike" kern="1200" cap="none" spc="0" normalizeH="0" baseline="-25000" noProof="0" dirty="0" smtClean="0">
                <a:ln>
                  <a:noFill/>
                </a:ln>
                <a:solidFill>
                  <a:srgbClr val="000000"/>
                </a:solidFill>
                <a:effectLst/>
                <a:uLnTx/>
                <a:uFillTx/>
                <a:latin typeface="Arial" charset="0"/>
                <a:ea typeface="ＭＳ Ｐゴシック" pitchFamily="-1" charset="-128"/>
                <a:cs typeface="+mn-cs"/>
              </a:rPr>
              <a:t>x</a:t>
            </a:r>
            <a:r>
              <a:rPr kumimoji="0" lang="nl-NL" sz="1800" b="0" i="0" u="none" strike="noStrike" kern="1200" cap="none" spc="0" normalizeH="0" baseline="0" noProof="0" dirty="0" smtClean="0">
                <a:ln>
                  <a:noFill/>
                </a:ln>
                <a:solidFill>
                  <a:srgbClr val="000000"/>
                </a:solidFill>
                <a:effectLst/>
                <a:uLnTx/>
                <a:uFillTx/>
                <a:latin typeface="Arial" charset="0"/>
                <a:ea typeface="ＭＳ Ｐゴシック" pitchFamily="-1" charset="-128"/>
                <a:cs typeface="+mn-cs"/>
              </a:rPr>
              <a:t>  subschil</a:t>
            </a:r>
            <a:endParaRPr kumimoji="0" lang="nl-NL" sz="1800" b="0" i="0" u="none" strike="noStrike" kern="1200" cap="none" spc="0" normalizeH="0" baseline="0" noProof="0" dirty="0">
              <a:ln>
                <a:noFill/>
              </a:ln>
              <a:solidFill>
                <a:srgbClr val="000000"/>
              </a:solidFill>
              <a:effectLst/>
              <a:uLnTx/>
              <a:uFillTx/>
              <a:latin typeface="Arial" charset="0"/>
              <a:ea typeface="ＭＳ Ｐゴシック" pitchFamily="-1" charset="-128"/>
              <a:cs typeface="+mn-cs"/>
            </a:endParaRPr>
          </a:p>
        </p:txBody>
      </p:sp>
    </p:spTree>
    <p:extLst>
      <p:ext uri="{BB962C8B-B14F-4D97-AF65-F5344CB8AC3E}">
        <p14:creationId xmlns:p14="http://schemas.microsoft.com/office/powerpoint/2010/main" val="116513440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684213" y="828675"/>
            <a:ext cx="8278812" cy="5876925"/>
          </a:xfrm>
          <a:prstGeom prst="rect">
            <a:avLst/>
          </a:prstGeom>
          <a:noFill/>
          <a:ln w="9525">
            <a:noFill/>
            <a:miter lim="800000"/>
            <a:headEnd/>
            <a:tailEnd/>
          </a:ln>
        </p:spPr>
        <p:txBody>
          <a:bodyPr>
            <a:prstTxWarp prst="textNoShape">
              <a:avLst/>
            </a:prstTxWarp>
          </a:bodyPr>
          <a:lstStyle/>
          <a:p>
            <a:pPr algn="l"/>
            <a:r>
              <a:rPr lang="nl-NL" sz="2000" dirty="0"/>
              <a:t>Waarom zitten de </a:t>
            </a:r>
            <a:r>
              <a:rPr lang="nl-NL" sz="2000" b="1" i="1" dirty="0"/>
              <a:t>e</a:t>
            </a:r>
            <a:r>
              <a:rPr lang="nl-NL" sz="2000" baseline="30000" dirty="0"/>
              <a:t>-</a:t>
            </a:r>
            <a:r>
              <a:rPr lang="nl-NL" sz="2000" dirty="0"/>
              <a:t> van een C-atoom niet alle zes in de 1</a:t>
            </a:r>
            <a:r>
              <a:rPr lang="nl-NL" sz="2000" baseline="30000" dirty="0"/>
              <a:t>s</a:t>
            </a:r>
            <a:r>
              <a:rPr lang="nl-NL" sz="2000" dirty="0"/>
              <a:t>-schil?			(1</a:t>
            </a:r>
            <a:r>
              <a:rPr lang="nl-NL" sz="2000" baseline="30000" dirty="0"/>
              <a:t>s</a:t>
            </a:r>
            <a:r>
              <a:rPr lang="nl-NL" sz="2000" dirty="0"/>
              <a:t>-</a:t>
            </a:r>
            <a:r>
              <a:rPr lang="nl-NL" sz="2000" dirty="0" smtClean="0"/>
              <a:t>schil </a:t>
            </a:r>
            <a:r>
              <a:rPr lang="nl-NL" sz="2000" dirty="0"/>
              <a:t>= K-</a:t>
            </a:r>
            <a:r>
              <a:rPr lang="nl-NL" sz="2000" dirty="0" smtClean="0"/>
              <a:t>schil: grondtoestand, </a:t>
            </a:r>
            <a:r>
              <a:rPr lang="nl-NL" sz="2000" dirty="0"/>
              <a:t>n=1)</a:t>
            </a:r>
          </a:p>
          <a:p>
            <a:pPr algn="l"/>
            <a:endParaRPr lang="nl-NL" sz="2000" dirty="0" smtClean="0"/>
          </a:p>
          <a:p>
            <a:pPr algn="l"/>
            <a:endParaRPr lang="nl-NL" sz="2000" dirty="0"/>
          </a:p>
          <a:p>
            <a:pPr algn="l"/>
            <a:r>
              <a:rPr lang="nl-NL" sz="2000" dirty="0"/>
              <a:t>a) </a:t>
            </a:r>
            <a:r>
              <a:rPr lang="nl-NL" sz="2000" dirty="0" smtClean="0"/>
              <a:t> Vanwege het </a:t>
            </a:r>
            <a:r>
              <a:rPr lang="nl-NL" sz="2000" dirty="0" err="1" smtClean="0"/>
              <a:t>uitsluitingsprincipe</a:t>
            </a:r>
            <a:r>
              <a:rPr lang="nl-NL" sz="2000" dirty="0" smtClean="0"/>
              <a:t> van </a:t>
            </a:r>
            <a:r>
              <a:rPr lang="nl-NL" sz="2000" dirty="0" err="1" smtClean="0"/>
              <a:t>Pauli</a:t>
            </a:r>
            <a:r>
              <a:rPr lang="nl-NL" sz="2000" dirty="0" smtClean="0"/>
              <a:t>.</a:t>
            </a:r>
          </a:p>
          <a:p>
            <a:pPr algn="l"/>
            <a:endParaRPr lang="nl-NL" sz="2000" dirty="0"/>
          </a:p>
          <a:p>
            <a:pPr algn="l"/>
            <a:r>
              <a:rPr lang="nl-NL" sz="2000" dirty="0" err="1"/>
              <a:t>b</a:t>
            </a:r>
            <a:r>
              <a:rPr lang="nl-NL" sz="2000" dirty="0"/>
              <a:t>) </a:t>
            </a:r>
            <a:r>
              <a:rPr lang="nl-NL" sz="2000" dirty="0" smtClean="0"/>
              <a:t> Vanwege de onzekerheidsrelatie van </a:t>
            </a:r>
            <a:r>
              <a:rPr lang="nl-NL" sz="2000" dirty="0" err="1" smtClean="0"/>
              <a:t>Heisenberg</a:t>
            </a:r>
            <a:r>
              <a:rPr lang="nl-NL" sz="2000" dirty="0" smtClean="0"/>
              <a:t>.</a:t>
            </a:r>
          </a:p>
          <a:p>
            <a:pPr algn="l"/>
            <a:endParaRPr lang="nl-NL" sz="2000" dirty="0" smtClean="0"/>
          </a:p>
          <a:p>
            <a:pPr marL="457200" indent="-457200" algn="l">
              <a:buAutoNum type="alphaLcParenR" startAt="3"/>
            </a:pPr>
            <a:r>
              <a:rPr lang="nl-NL" sz="2000" dirty="0" smtClean="0"/>
              <a:t>De energie van vier van de elektronen is te hoog.</a:t>
            </a:r>
          </a:p>
          <a:p>
            <a:pPr marL="457200" indent="-457200" algn="l">
              <a:buAutoNum type="alphaLcParenR" startAt="3"/>
            </a:pPr>
            <a:endParaRPr lang="nl-NL" sz="2000" dirty="0" smtClean="0"/>
          </a:p>
          <a:p>
            <a:pPr marL="457200" indent="-457200" algn="l">
              <a:buAutoNum type="alphaLcParenR" startAt="3"/>
            </a:pPr>
            <a:r>
              <a:rPr lang="nl-NL" sz="2000" dirty="0" smtClean="0"/>
              <a:t>Zowel a als </a:t>
            </a:r>
            <a:r>
              <a:rPr lang="nl-NL" sz="2000" dirty="0" err="1" smtClean="0"/>
              <a:t>b</a:t>
            </a:r>
            <a:r>
              <a:rPr lang="nl-NL" sz="2000" dirty="0" smtClean="0"/>
              <a:t>.</a:t>
            </a:r>
          </a:p>
          <a:p>
            <a:pPr marL="457200" indent="-457200" algn="l"/>
            <a:endParaRPr lang="nl-NL" sz="2000" dirty="0" smtClean="0"/>
          </a:p>
        </p:txBody>
      </p:sp>
      <p:sp>
        <p:nvSpPr>
          <p:cNvPr id="20483"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pPr algn="l"/>
            <a:r>
              <a:rPr lang="nl-NL" sz="2500" dirty="0">
                <a:solidFill>
                  <a:schemeClr val="tx2"/>
                </a:solidFill>
              </a:rPr>
              <a:t>Quiz</a:t>
            </a:r>
          </a:p>
        </p:txBody>
      </p:sp>
      <p:sp>
        <p:nvSpPr>
          <p:cNvPr id="20484"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en-US"/>
          </a:p>
        </p:txBody>
      </p:sp>
      <p:sp>
        <p:nvSpPr>
          <p:cNvPr id="18443" name="Rectangle 10"/>
          <p:cNvSpPr>
            <a:spLocks noChangeArrowheads="1"/>
          </p:cNvSpPr>
          <p:nvPr/>
        </p:nvSpPr>
        <p:spPr bwMode="auto">
          <a:xfrm>
            <a:off x="152400" y="2035175"/>
            <a:ext cx="8747125" cy="479425"/>
          </a:xfrm>
          <a:prstGeom prst="rect">
            <a:avLst/>
          </a:prstGeom>
          <a:noFill/>
          <a:ln w="38100">
            <a:solidFill>
              <a:srgbClr val="00FF00"/>
            </a:solidFill>
            <a:miter lim="800000"/>
            <a:headEnd/>
            <a:tailEnd/>
          </a:ln>
        </p:spPr>
        <p:txBody>
          <a:bodyPr wrap="none" anchor="ctr">
            <a:prstTxWarp prst="textNoShape">
              <a:avLst/>
            </a:prstTxWarp>
          </a:bodyPr>
          <a:lstStyle/>
          <a:p>
            <a:endParaRPr lang="nl-NL"/>
          </a:p>
        </p:txBody>
      </p:sp>
    </p:spTree>
    <p:extLst>
      <p:ext uri="{BB962C8B-B14F-4D97-AF65-F5344CB8AC3E}">
        <p14:creationId xmlns:p14="http://schemas.microsoft.com/office/powerpoint/2010/main" val="1623428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Text Box 3"/>
          <p:cNvSpPr txBox="1">
            <a:spLocks noChangeArrowheads="1"/>
          </p:cNvSpPr>
          <p:nvPr/>
        </p:nvSpPr>
        <p:spPr bwMode="auto">
          <a:xfrm>
            <a:off x="379413" y="1436688"/>
            <a:ext cx="8242300" cy="24006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l" eaLnBrk="1" hangingPunct="1">
              <a:spcBef>
                <a:spcPct val="50000"/>
              </a:spcBef>
            </a:pPr>
            <a:r>
              <a:rPr lang="en-US" sz="2000" b="1">
                <a:solidFill>
                  <a:srgbClr val="333399"/>
                </a:solidFill>
                <a:ea typeface="+mn-ea"/>
              </a:rPr>
              <a:t>In order to understand the electron distributions in atoms, another principle is needed. This is the Pauli exclusion principle:</a:t>
            </a:r>
          </a:p>
          <a:p>
            <a:pPr algn="l" eaLnBrk="1" hangingPunct="1">
              <a:spcBef>
                <a:spcPct val="50000"/>
              </a:spcBef>
            </a:pPr>
            <a:r>
              <a:rPr lang="en-US" b="1" i="1">
                <a:solidFill>
                  <a:srgbClr val="000000"/>
                </a:solidFill>
                <a:latin typeface="Times New Roman" pitchFamily="18" charset="0"/>
                <a:ea typeface="+mn-ea"/>
              </a:rPr>
              <a:t>No two electrons in an atom can occupy the same quantum state.</a:t>
            </a:r>
          </a:p>
          <a:p>
            <a:pPr algn="l" eaLnBrk="1" hangingPunct="1">
              <a:spcBef>
                <a:spcPct val="50000"/>
              </a:spcBef>
            </a:pPr>
            <a:r>
              <a:rPr lang="en-US" sz="2000" b="1">
                <a:solidFill>
                  <a:srgbClr val="333399"/>
                </a:solidFill>
                <a:ea typeface="+mn-ea"/>
              </a:rPr>
              <a:t>The quantum state is specified by the four quantum numbers; no two electrons can have the same set.</a:t>
            </a:r>
          </a:p>
        </p:txBody>
      </p:sp>
      <p:sp>
        <p:nvSpPr>
          <p:cNvPr id="26628" name="Rectangle 4"/>
          <p:cNvSpPr>
            <a:spLocks noGrp="1" noChangeArrowheads="1"/>
          </p:cNvSpPr>
          <p:nvPr>
            <p:ph type="title"/>
          </p:nvPr>
        </p:nvSpPr>
        <p:spPr>
          <a:xfrm>
            <a:off x="442913" y="0"/>
            <a:ext cx="8243887" cy="1190625"/>
          </a:xfrm>
        </p:spPr>
        <p:txBody>
          <a:bodyPr/>
          <a:lstStyle/>
          <a:p>
            <a:r>
              <a:rPr lang="en-US" sz="2400" dirty="0"/>
              <a:t>39.4 Complex Atoms; the Exclusion Principle</a:t>
            </a:r>
          </a:p>
        </p:txBody>
      </p:sp>
      <p:sp>
        <p:nvSpPr>
          <p:cNvPr id="4" name="Text Box 5"/>
          <p:cNvSpPr txBox="1">
            <a:spLocks noChangeArrowheads="1"/>
          </p:cNvSpPr>
          <p:nvPr/>
        </p:nvSpPr>
        <p:spPr bwMode="auto">
          <a:xfrm>
            <a:off x="685800" y="5257800"/>
            <a:ext cx="8229600" cy="78483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l" eaLnBrk="1" hangingPunct="1">
              <a:spcBef>
                <a:spcPct val="50000"/>
              </a:spcBef>
            </a:pPr>
            <a:r>
              <a:rPr lang="x-none" sz="1800" b="1" dirty="0" smtClean="0">
                <a:solidFill>
                  <a:srgbClr val="660066"/>
                </a:solidFill>
                <a:ea typeface="+mn-ea"/>
              </a:rPr>
              <a:t>Fermionen (elektron, neutron, proton) zijn altijd te onderscheiden, </a:t>
            </a:r>
          </a:p>
          <a:p>
            <a:pPr algn="l" eaLnBrk="1" hangingPunct="1">
              <a:spcBef>
                <a:spcPct val="50000"/>
              </a:spcBef>
            </a:pPr>
            <a:r>
              <a:rPr lang="x-none" sz="1800" b="1" dirty="0" smtClean="0">
                <a:solidFill>
                  <a:srgbClr val="660066"/>
                </a:solidFill>
                <a:ea typeface="+mn-ea"/>
              </a:rPr>
              <a:t>Bosonen (foton, </a:t>
            </a:r>
            <a:r>
              <a:rPr lang="nl-NL" sz="1800" b="1" dirty="0" smtClean="0">
                <a:solidFill>
                  <a:srgbClr val="660066"/>
                </a:solidFill>
                <a:ea typeface="+mn-ea"/>
              </a:rPr>
              <a:t>f</a:t>
            </a:r>
            <a:r>
              <a:rPr lang="x-none" sz="1800" b="1" dirty="0" smtClean="0">
                <a:solidFill>
                  <a:srgbClr val="660066"/>
                </a:solidFill>
                <a:ea typeface="+mn-ea"/>
              </a:rPr>
              <a:t>onon,</a:t>
            </a:r>
            <a:r>
              <a:rPr lang="nl-NL" sz="1800" b="1" dirty="0" smtClean="0">
                <a:solidFill>
                  <a:srgbClr val="660066"/>
                </a:solidFill>
                <a:ea typeface="+mn-ea"/>
              </a:rPr>
              <a:t> </a:t>
            </a:r>
            <a:r>
              <a:rPr lang="nl-NL" sz="1800" b="1" dirty="0" err="1" smtClean="0">
                <a:solidFill>
                  <a:srgbClr val="660066"/>
                </a:solidFill>
                <a:ea typeface="+mn-ea"/>
              </a:rPr>
              <a:t>gluon</a:t>
            </a:r>
            <a:r>
              <a:rPr lang="nl-NL" sz="1800" b="1" dirty="0" smtClean="0">
                <a:solidFill>
                  <a:srgbClr val="660066"/>
                </a:solidFill>
                <a:ea typeface="+mn-ea"/>
              </a:rPr>
              <a:t>,</a:t>
            </a:r>
            <a:r>
              <a:rPr lang="x-none" sz="1800" b="1" dirty="0" smtClean="0">
                <a:solidFill>
                  <a:srgbClr val="660066"/>
                </a:solidFill>
                <a:ea typeface="+mn-ea"/>
              </a:rPr>
              <a:t> Higgs-deeltje) juist niet</a:t>
            </a:r>
            <a:endParaRPr lang="en-US" sz="1800" b="1" dirty="0">
              <a:solidFill>
                <a:srgbClr val="660066"/>
              </a:solidFill>
              <a:ea typeface="+mn-ea"/>
            </a:endParaRPr>
          </a:p>
        </p:txBody>
      </p:sp>
    </p:spTree>
    <p:extLst>
      <p:ext uri="{BB962C8B-B14F-4D97-AF65-F5344CB8AC3E}">
        <p14:creationId xmlns:p14="http://schemas.microsoft.com/office/powerpoint/2010/main" val="337189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2" name="Rectangle 4"/>
          <p:cNvSpPr>
            <a:spLocks noGrp="1" noChangeArrowheads="1"/>
          </p:cNvSpPr>
          <p:nvPr>
            <p:ph type="title"/>
          </p:nvPr>
        </p:nvSpPr>
        <p:spPr>
          <a:xfrm>
            <a:off x="0" y="0"/>
            <a:ext cx="9144000" cy="793750"/>
          </a:xfrm>
        </p:spPr>
        <p:txBody>
          <a:bodyPr/>
          <a:lstStyle/>
          <a:p>
            <a:r>
              <a:rPr lang="en-US" sz="2800" dirty="0"/>
              <a:t>39.5 The Periodic Table of the Elements</a:t>
            </a:r>
          </a:p>
        </p:txBody>
      </p:sp>
      <p:sp>
        <p:nvSpPr>
          <p:cNvPr id="135173" name="Text Box 5"/>
          <p:cNvSpPr txBox="1">
            <a:spLocks noChangeArrowheads="1"/>
          </p:cNvSpPr>
          <p:nvPr/>
        </p:nvSpPr>
        <p:spPr bwMode="auto">
          <a:xfrm>
            <a:off x="1123950" y="1111250"/>
            <a:ext cx="6894513" cy="43704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l" eaLnBrk="1" hangingPunct="1">
              <a:spcBef>
                <a:spcPct val="50000"/>
              </a:spcBef>
            </a:pPr>
            <a:r>
              <a:rPr lang="en-US" sz="2800" b="1" dirty="0">
                <a:solidFill>
                  <a:srgbClr val="333399"/>
                </a:solidFill>
                <a:ea typeface="+mn-ea"/>
              </a:rPr>
              <a:t>Conceptual Example 39-5:</a:t>
            </a:r>
            <a:r>
              <a:rPr lang="en-US" sz="2800" b="1" dirty="0" smtClean="0">
                <a:solidFill>
                  <a:srgbClr val="333399"/>
                </a:solidFill>
                <a:ea typeface="+mn-ea"/>
              </a:rPr>
              <a:t>           Electron </a:t>
            </a:r>
            <a:r>
              <a:rPr lang="en-US" sz="2800" b="1" dirty="0">
                <a:solidFill>
                  <a:srgbClr val="333399"/>
                </a:solidFill>
                <a:ea typeface="+mn-ea"/>
              </a:rPr>
              <a:t>configurations.</a:t>
            </a:r>
          </a:p>
          <a:p>
            <a:pPr algn="l" eaLnBrk="1" hangingPunct="1">
              <a:spcBef>
                <a:spcPct val="50000"/>
              </a:spcBef>
            </a:pPr>
            <a:r>
              <a:rPr lang="en-US" b="1" dirty="0">
                <a:solidFill>
                  <a:srgbClr val="333399"/>
                </a:solidFill>
                <a:ea typeface="+mn-ea"/>
              </a:rPr>
              <a:t>Which of the following electron configurations are possible, and which are not:</a:t>
            </a:r>
            <a:r>
              <a:rPr lang="en-US" b="1" dirty="0" smtClean="0">
                <a:solidFill>
                  <a:srgbClr val="333399"/>
                </a:solidFill>
                <a:ea typeface="+mn-ea"/>
              </a:rPr>
              <a:t> </a:t>
            </a:r>
          </a:p>
          <a:p>
            <a:pPr algn="l" eaLnBrk="1" hangingPunct="1">
              <a:spcBef>
                <a:spcPct val="50000"/>
              </a:spcBef>
            </a:pPr>
            <a:endParaRPr lang="en-US" sz="800" b="1" dirty="0" smtClean="0">
              <a:solidFill>
                <a:srgbClr val="333399"/>
              </a:solidFill>
              <a:ea typeface="+mn-ea"/>
            </a:endParaRPr>
          </a:p>
          <a:p>
            <a:pPr algn="l" eaLnBrk="1" hangingPunct="1">
              <a:spcBef>
                <a:spcPct val="50000"/>
              </a:spcBef>
            </a:pPr>
            <a:r>
              <a:rPr lang="en-US" sz="2800" b="1" dirty="0">
                <a:solidFill>
                  <a:srgbClr val="333399"/>
                </a:solidFill>
                <a:ea typeface="+mn-ea"/>
              </a:rPr>
              <a:t>(a) </a:t>
            </a:r>
            <a:r>
              <a:rPr lang="en-US" sz="2800" b="1" dirty="0">
                <a:solidFill>
                  <a:srgbClr val="333399"/>
                </a:solidFill>
                <a:latin typeface="Times New Roman" pitchFamily="18" charset="0"/>
                <a:ea typeface="+mn-ea"/>
              </a:rPr>
              <a:t>1</a:t>
            </a:r>
            <a:r>
              <a:rPr lang="en-US" sz="2800" b="1" i="1" dirty="0">
                <a:solidFill>
                  <a:srgbClr val="333399"/>
                </a:solidFill>
                <a:latin typeface="Times New Roman" pitchFamily="18" charset="0"/>
                <a:ea typeface="+mn-ea"/>
              </a:rPr>
              <a:t>s</a:t>
            </a:r>
            <a:r>
              <a:rPr lang="en-US" sz="2800" b="1" baseline="30000" dirty="0">
                <a:solidFill>
                  <a:srgbClr val="333399"/>
                </a:solidFill>
                <a:latin typeface="Times New Roman" pitchFamily="18" charset="0"/>
                <a:ea typeface="+mn-ea"/>
              </a:rPr>
              <a:t>2</a:t>
            </a:r>
            <a:r>
              <a:rPr lang="en-US" sz="2800" b="1" dirty="0">
                <a:solidFill>
                  <a:srgbClr val="333399"/>
                </a:solidFill>
                <a:latin typeface="Times New Roman" pitchFamily="18" charset="0"/>
                <a:ea typeface="+mn-ea"/>
              </a:rPr>
              <a:t>2</a:t>
            </a:r>
            <a:r>
              <a:rPr lang="en-US" sz="2800" b="1" i="1" dirty="0">
                <a:solidFill>
                  <a:srgbClr val="333399"/>
                </a:solidFill>
                <a:latin typeface="Times New Roman" pitchFamily="18" charset="0"/>
                <a:ea typeface="+mn-ea"/>
              </a:rPr>
              <a:t>s</a:t>
            </a:r>
            <a:r>
              <a:rPr lang="en-US" sz="2800" b="1" baseline="30000" dirty="0">
                <a:solidFill>
                  <a:srgbClr val="333399"/>
                </a:solidFill>
                <a:latin typeface="Times New Roman" pitchFamily="18" charset="0"/>
                <a:ea typeface="+mn-ea"/>
              </a:rPr>
              <a:t>2</a:t>
            </a:r>
            <a:r>
              <a:rPr lang="en-US" sz="2800" b="1" dirty="0">
                <a:solidFill>
                  <a:srgbClr val="333399"/>
                </a:solidFill>
                <a:latin typeface="Times New Roman" pitchFamily="18" charset="0"/>
                <a:ea typeface="+mn-ea"/>
              </a:rPr>
              <a:t>2</a:t>
            </a:r>
            <a:r>
              <a:rPr lang="en-US" sz="2800" b="1" i="1" dirty="0">
                <a:solidFill>
                  <a:srgbClr val="333399"/>
                </a:solidFill>
                <a:latin typeface="Times New Roman" pitchFamily="18" charset="0"/>
                <a:ea typeface="+mn-ea"/>
              </a:rPr>
              <a:t>p</a:t>
            </a:r>
            <a:r>
              <a:rPr lang="en-US" sz="2800" b="1" baseline="30000" dirty="0">
                <a:solidFill>
                  <a:srgbClr val="333399"/>
                </a:solidFill>
                <a:latin typeface="Times New Roman" pitchFamily="18" charset="0"/>
                <a:ea typeface="+mn-ea"/>
              </a:rPr>
              <a:t>6</a:t>
            </a:r>
            <a:r>
              <a:rPr lang="en-US" sz="2800" b="1" dirty="0">
                <a:solidFill>
                  <a:srgbClr val="333399"/>
                </a:solidFill>
                <a:latin typeface="Times New Roman" pitchFamily="18" charset="0"/>
                <a:ea typeface="+mn-ea"/>
              </a:rPr>
              <a:t>3</a:t>
            </a:r>
            <a:r>
              <a:rPr lang="en-US" sz="2800" b="1" i="1" dirty="0">
                <a:solidFill>
                  <a:srgbClr val="333399"/>
                </a:solidFill>
                <a:latin typeface="Times New Roman" pitchFamily="18" charset="0"/>
                <a:ea typeface="+mn-ea"/>
              </a:rPr>
              <a:t>s</a:t>
            </a:r>
            <a:r>
              <a:rPr lang="en-US" sz="2800" b="1" baseline="30000" dirty="0">
                <a:solidFill>
                  <a:srgbClr val="333399"/>
                </a:solidFill>
                <a:latin typeface="Times New Roman" pitchFamily="18" charset="0"/>
                <a:ea typeface="+mn-ea"/>
              </a:rPr>
              <a:t>3</a:t>
            </a:r>
            <a:r>
              <a:rPr lang="en-US" sz="2800" b="1" dirty="0">
                <a:solidFill>
                  <a:srgbClr val="333399"/>
                </a:solidFill>
                <a:ea typeface="+mn-ea"/>
              </a:rPr>
              <a:t>; </a:t>
            </a:r>
          </a:p>
          <a:p>
            <a:pPr algn="l" eaLnBrk="1" hangingPunct="1">
              <a:spcBef>
                <a:spcPct val="50000"/>
              </a:spcBef>
            </a:pPr>
            <a:r>
              <a:rPr lang="en-US" sz="2800" b="1" dirty="0">
                <a:solidFill>
                  <a:srgbClr val="333399"/>
                </a:solidFill>
                <a:ea typeface="+mn-ea"/>
              </a:rPr>
              <a:t>(</a:t>
            </a:r>
            <a:r>
              <a:rPr lang="en-US" sz="2800" b="1" dirty="0" err="1">
                <a:solidFill>
                  <a:srgbClr val="333399"/>
                </a:solidFill>
                <a:ea typeface="+mn-ea"/>
              </a:rPr>
              <a:t>b</a:t>
            </a:r>
            <a:r>
              <a:rPr lang="en-US" sz="2800" b="1" dirty="0">
                <a:solidFill>
                  <a:srgbClr val="333399"/>
                </a:solidFill>
                <a:ea typeface="+mn-ea"/>
              </a:rPr>
              <a:t>) </a:t>
            </a:r>
            <a:r>
              <a:rPr lang="en-US" sz="2800" b="1" dirty="0">
                <a:solidFill>
                  <a:srgbClr val="333399"/>
                </a:solidFill>
                <a:latin typeface="Times New Roman" pitchFamily="18" charset="0"/>
                <a:ea typeface="+mn-ea"/>
              </a:rPr>
              <a:t>1</a:t>
            </a:r>
            <a:r>
              <a:rPr lang="en-US" sz="2800" b="1" i="1" dirty="0">
                <a:solidFill>
                  <a:srgbClr val="333399"/>
                </a:solidFill>
                <a:latin typeface="Times New Roman" pitchFamily="18" charset="0"/>
                <a:ea typeface="+mn-ea"/>
              </a:rPr>
              <a:t>s</a:t>
            </a:r>
            <a:r>
              <a:rPr lang="en-US" sz="2800" b="1" baseline="30000" dirty="0">
                <a:solidFill>
                  <a:srgbClr val="333399"/>
                </a:solidFill>
                <a:latin typeface="Times New Roman" pitchFamily="18" charset="0"/>
                <a:ea typeface="+mn-ea"/>
              </a:rPr>
              <a:t>2</a:t>
            </a:r>
            <a:r>
              <a:rPr lang="en-US" sz="2800" b="1" dirty="0">
                <a:solidFill>
                  <a:srgbClr val="333399"/>
                </a:solidFill>
                <a:latin typeface="Times New Roman" pitchFamily="18" charset="0"/>
                <a:ea typeface="+mn-ea"/>
              </a:rPr>
              <a:t>2</a:t>
            </a:r>
            <a:r>
              <a:rPr lang="en-US" sz="2800" b="1" i="1" dirty="0">
                <a:solidFill>
                  <a:srgbClr val="333399"/>
                </a:solidFill>
                <a:latin typeface="Times New Roman" pitchFamily="18" charset="0"/>
                <a:ea typeface="+mn-ea"/>
              </a:rPr>
              <a:t>s</a:t>
            </a:r>
            <a:r>
              <a:rPr lang="en-US" sz="2800" b="1" baseline="30000" dirty="0">
                <a:solidFill>
                  <a:srgbClr val="333399"/>
                </a:solidFill>
                <a:latin typeface="Times New Roman" pitchFamily="18" charset="0"/>
                <a:ea typeface="+mn-ea"/>
              </a:rPr>
              <a:t>2</a:t>
            </a:r>
            <a:r>
              <a:rPr lang="en-US" sz="2800" b="1" dirty="0">
                <a:solidFill>
                  <a:srgbClr val="333399"/>
                </a:solidFill>
                <a:latin typeface="Times New Roman" pitchFamily="18" charset="0"/>
                <a:ea typeface="+mn-ea"/>
              </a:rPr>
              <a:t>2</a:t>
            </a:r>
            <a:r>
              <a:rPr lang="en-US" sz="2800" b="1" i="1" dirty="0">
                <a:solidFill>
                  <a:srgbClr val="333399"/>
                </a:solidFill>
                <a:latin typeface="Times New Roman" pitchFamily="18" charset="0"/>
                <a:ea typeface="+mn-ea"/>
              </a:rPr>
              <a:t>p</a:t>
            </a:r>
            <a:r>
              <a:rPr lang="en-US" sz="2800" b="1" baseline="30000" dirty="0">
                <a:solidFill>
                  <a:srgbClr val="333399"/>
                </a:solidFill>
                <a:latin typeface="Times New Roman" pitchFamily="18" charset="0"/>
                <a:ea typeface="+mn-ea"/>
              </a:rPr>
              <a:t>6</a:t>
            </a:r>
            <a:r>
              <a:rPr lang="en-US" sz="2800" b="1" dirty="0">
                <a:solidFill>
                  <a:srgbClr val="333399"/>
                </a:solidFill>
                <a:latin typeface="Times New Roman" pitchFamily="18" charset="0"/>
                <a:ea typeface="+mn-ea"/>
              </a:rPr>
              <a:t>3</a:t>
            </a:r>
            <a:r>
              <a:rPr lang="en-US" sz="2800" b="1" i="1" dirty="0">
                <a:solidFill>
                  <a:srgbClr val="333399"/>
                </a:solidFill>
                <a:latin typeface="Times New Roman" pitchFamily="18" charset="0"/>
                <a:ea typeface="+mn-ea"/>
              </a:rPr>
              <a:t>s</a:t>
            </a:r>
            <a:r>
              <a:rPr lang="en-US" sz="2800" b="1" baseline="30000" dirty="0">
                <a:solidFill>
                  <a:srgbClr val="333399"/>
                </a:solidFill>
                <a:latin typeface="Times New Roman" pitchFamily="18" charset="0"/>
                <a:ea typeface="+mn-ea"/>
              </a:rPr>
              <a:t>2</a:t>
            </a:r>
            <a:r>
              <a:rPr lang="en-US" sz="2800" b="1" dirty="0">
                <a:solidFill>
                  <a:srgbClr val="333399"/>
                </a:solidFill>
                <a:latin typeface="Times New Roman" pitchFamily="18" charset="0"/>
                <a:ea typeface="+mn-ea"/>
              </a:rPr>
              <a:t>3</a:t>
            </a:r>
            <a:r>
              <a:rPr lang="en-US" sz="2800" b="1" i="1" dirty="0">
                <a:solidFill>
                  <a:srgbClr val="333399"/>
                </a:solidFill>
                <a:latin typeface="Times New Roman" pitchFamily="18" charset="0"/>
                <a:ea typeface="+mn-ea"/>
              </a:rPr>
              <a:t>p</a:t>
            </a:r>
            <a:r>
              <a:rPr lang="en-US" sz="2800" b="1" baseline="30000" dirty="0">
                <a:solidFill>
                  <a:srgbClr val="333399"/>
                </a:solidFill>
                <a:latin typeface="Times New Roman" pitchFamily="18" charset="0"/>
                <a:ea typeface="+mn-ea"/>
              </a:rPr>
              <a:t>5</a:t>
            </a:r>
            <a:r>
              <a:rPr lang="en-US" sz="2800" b="1" dirty="0">
                <a:solidFill>
                  <a:srgbClr val="333399"/>
                </a:solidFill>
                <a:latin typeface="Times New Roman" pitchFamily="18" charset="0"/>
                <a:ea typeface="+mn-ea"/>
              </a:rPr>
              <a:t>4</a:t>
            </a:r>
            <a:r>
              <a:rPr lang="en-US" sz="2800" b="1" i="1" dirty="0">
                <a:solidFill>
                  <a:srgbClr val="333399"/>
                </a:solidFill>
                <a:latin typeface="Times New Roman" pitchFamily="18" charset="0"/>
                <a:ea typeface="+mn-ea"/>
              </a:rPr>
              <a:t>s</a:t>
            </a:r>
            <a:r>
              <a:rPr lang="en-US" sz="2800" b="1" baseline="30000" dirty="0">
                <a:solidFill>
                  <a:srgbClr val="333399"/>
                </a:solidFill>
                <a:latin typeface="Times New Roman" pitchFamily="18" charset="0"/>
                <a:ea typeface="+mn-ea"/>
              </a:rPr>
              <a:t>2</a:t>
            </a:r>
            <a:r>
              <a:rPr lang="en-US" sz="2800" b="1" dirty="0">
                <a:solidFill>
                  <a:srgbClr val="333399"/>
                </a:solidFill>
                <a:ea typeface="+mn-ea"/>
              </a:rPr>
              <a:t>; </a:t>
            </a:r>
          </a:p>
          <a:p>
            <a:pPr algn="l" eaLnBrk="1" hangingPunct="1">
              <a:spcBef>
                <a:spcPct val="50000"/>
              </a:spcBef>
            </a:pPr>
            <a:r>
              <a:rPr lang="en-US" sz="2800" b="1" dirty="0">
                <a:solidFill>
                  <a:srgbClr val="333399"/>
                </a:solidFill>
                <a:ea typeface="+mn-ea"/>
              </a:rPr>
              <a:t>(</a:t>
            </a:r>
            <a:r>
              <a:rPr lang="en-US" sz="2800" b="1" dirty="0" err="1">
                <a:solidFill>
                  <a:srgbClr val="333399"/>
                </a:solidFill>
                <a:ea typeface="+mn-ea"/>
              </a:rPr>
              <a:t>c</a:t>
            </a:r>
            <a:r>
              <a:rPr lang="en-US" sz="2800" b="1" dirty="0">
                <a:solidFill>
                  <a:srgbClr val="333399"/>
                </a:solidFill>
                <a:ea typeface="+mn-ea"/>
              </a:rPr>
              <a:t>) </a:t>
            </a:r>
            <a:r>
              <a:rPr lang="en-US" sz="2800" b="1" dirty="0">
                <a:solidFill>
                  <a:srgbClr val="333399"/>
                </a:solidFill>
                <a:latin typeface="Times New Roman" pitchFamily="18" charset="0"/>
                <a:ea typeface="+mn-ea"/>
              </a:rPr>
              <a:t>1</a:t>
            </a:r>
            <a:r>
              <a:rPr lang="en-US" sz="2800" b="1" i="1" dirty="0">
                <a:solidFill>
                  <a:srgbClr val="333399"/>
                </a:solidFill>
                <a:latin typeface="Times New Roman" pitchFamily="18" charset="0"/>
                <a:ea typeface="+mn-ea"/>
              </a:rPr>
              <a:t>s</a:t>
            </a:r>
            <a:r>
              <a:rPr lang="en-US" sz="2800" b="1" baseline="30000" dirty="0">
                <a:solidFill>
                  <a:srgbClr val="333399"/>
                </a:solidFill>
                <a:latin typeface="Times New Roman" pitchFamily="18" charset="0"/>
                <a:ea typeface="+mn-ea"/>
              </a:rPr>
              <a:t>2</a:t>
            </a:r>
            <a:r>
              <a:rPr lang="en-US" sz="2800" b="1" dirty="0">
                <a:solidFill>
                  <a:srgbClr val="333399"/>
                </a:solidFill>
                <a:latin typeface="Times New Roman" pitchFamily="18" charset="0"/>
                <a:ea typeface="+mn-ea"/>
              </a:rPr>
              <a:t>2</a:t>
            </a:r>
            <a:r>
              <a:rPr lang="en-US" sz="2800" b="1" i="1" dirty="0">
                <a:solidFill>
                  <a:srgbClr val="333399"/>
                </a:solidFill>
                <a:latin typeface="Times New Roman" pitchFamily="18" charset="0"/>
                <a:ea typeface="+mn-ea"/>
              </a:rPr>
              <a:t>s</a:t>
            </a:r>
            <a:r>
              <a:rPr lang="en-US" sz="2800" b="1" baseline="30000" dirty="0">
                <a:solidFill>
                  <a:srgbClr val="333399"/>
                </a:solidFill>
                <a:latin typeface="Times New Roman" pitchFamily="18" charset="0"/>
                <a:ea typeface="+mn-ea"/>
              </a:rPr>
              <a:t>2</a:t>
            </a:r>
            <a:r>
              <a:rPr lang="en-US" sz="2800" b="1" dirty="0">
                <a:solidFill>
                  <a:srgbClr val="333399"/>
                </a:solidFill>
                <a:latin typeface="Times New Roman" pitchFamily="18" charset="0"/>
                <a:ea typeface="+mn-ea"/>
              </a:rPr>
              <a:t>2</a:t>
            </a:r>
            <a:r>
              <a:rPr lang="en-US" sz="2800" b="1" i="1" dirty="0">
                <a:solidFill>
                  <a:srgbClr val="333399"/>
                </a:solidFill>
                <a:latin typeface="Times New Roman" pitchFamily="18" charset="0"/>
                <a:ea typeface="+mn-ea"/>
              </a:rPr>
              <a:t>p</a:t>
            </a:r>
            <a:r>
              <a:rPr lang="en-US" sz="2800" b="1" baseline="30000" dirty="0">
                <a:solidFill>
                  <a:srgbClr val="333399"/>
                </a:solidFill>
                <a:latin typeface="Times New Roman" pitchFamily="18" charset="0"/>
                <a:ea typeface="+mn-ea"/>
              </a:rPr>
              <a:t>6</a:t>
            </a:r>
            <a:r>
              <a:rPr lang="en-US" sz="2800" b="1" dirty="0">
                <a:solidFill>
                  <a:srgbClr val="333399"/>
                </a:solidFill>
                <a:latin typeface="Times New Roman" pitchFamily="18" charset="0"/>
                <a:ea typeface="+mn-ea"/>
              </a:rPr>
              <a:t>2</a:t>
            </a:r>
            <a:r>
              <a:rPr lang="en-US" sz="2800" b="1" i="1" dirty="0">
                <a:solidFill>
                  <a:srgbClr val="333399"/>
                </a:solidFill>
                <a:latin typeface="Times New Roman" pitchFamily="18" charset="0"/>
                <a:ea typeface="+mn-ea"/>
              </a:rPr>
              <a:t>d</a:t>
            </a:r>
            <a:r>
              <a:rPr lang="en-US" sz="2800" b="1" baseline="30000" dirty="0">
                <a:solidFill>
                  <a:srgbClr val="333399"/>
                </a:solidFill>
                <a:latin typeface="Times New Roman" pitchFamily="18" charset="0"/>
                <a:ea typeface="+mn-ea"/>
              </a:rPr>
              <a:t>1</a:t>
            </a:r>
            <a:r>
              <a:rPr lang="en-US" sz="2800" b="1" dirty="0">
                <a:solidFill>
                  <a:srgbClr val="333399"/>
                </a:solidFill>
                <a:ea typeface="+mn-ea"/>
              </a:rPr>
              <a:t>?</a:t>
            </a:r>
          </a:p>
        </p:txBody>
      </p:sp>
      <p:grpSp>
        <p:nvGrpSpPr>
          <p:cNvPr id="17" name="Group 16"/>
          <p:cNvGrpSpPr/>
          <p:nvPr/>
        </p:nvGrpSpPr>
        <p:grpSpPr>
          <a:xfrm>
            <a:off x="3200400" y="3048000"/>
            <a:ext cx="838200" cy="762000"/>
            <a:chOff x="3200400" y="3048000"/>
            <a:chExt cx="838200" cy="762000"/>
          </a:xfrm>
        </p:grpSpPr>
        <p:sp>
          <p:nvSpPr>
            <p:cNvPr id="4" name="Rectangle 3"/>
            <p:cNvSpPr/>
            <p:nvPr/>
          </p:nvSpPr>
          <p:spPr>
            <a:xfrm>
              <a:off x="3660321" y="3048000"/>
              <a:ext cx="378279" cy="461665"/>
            </a:xfrm>
            <a:prstGeom prst="rect">
              <a:avLst/>
            </a:prstGeom>
          </p:spPr>
          <p:txBody>
            <a:bodyPr wrap="none">
              <a:spAutoFit/>
            </a:bodyPr>
            <a:lstStyle/>
            <a:p>
              <a:r>
                <a:rPr lang="en-US" b="1" i="1" dirty="0" err="1" smtClean="0">
                  <a:solidFill>
                    <a:srgbClr val="660066"/>
                  </a:solidFill>
                  <a:latin typeface="Times New Roman" pitchFamily="18" charset="0"/>
                </a:rPr>
                <a:t>n</a:t>
              </a:r>
              <a:endParaRPr lang="en-US" dirty="0">
                <a:solidFill>
                  <a:srgbClr val="660066"/>
                </a:solidFill>
              </a:endParaRPr>
            </a:p>
          </p:txBody>
        </p:sp>
        <p:cxnSp>
          <p:nvCxnSpPr>
            <p:cNvPr id="6" name="Straight Arrow Connector 5"/>
            <p:cNvCxnSpPr/>
            <p:nvPr/>
          </p:nvCxnSpPr>
          <p:spPr bwMode="auto">
            <a:xfrm flipV="1">
              <a:off x="3200400" y="3429000"/>
              <a:ext cx="533400" cy="381000"/>
            </a:xfrm>
            <a:prstGeom prst="straightConnector1">
              <a:avLst/>
            </a:prstGeom>
            <a:solidFill>
              <a:schemeClr val="accent1"/>
            </a:solidFill>
            <a:ln w="9525" cap="flat" cmpd="sng" algn="ctr">
              <a:solidFill>
                <a:srgbClr val="660066"/>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grpSp>
        <p:nvGrpSpPr>
          <p:cNvPr id="18" name="Group 17"/>
          <p:cNvGrpSpPr/>
          <p:nvPr/>
        </p:nvGrpSpPr>
        <p:grpSpPr>
          <a:xfrm>
            <a:off x="3505200" y="3505200"/>
            <a:ext cx="1066800" cy="461665"/>
            <a:chOff x="3505200" y="3505200"/>
            <a:chExt cx="1066800" cy="461665"/>
          </a:xfrm>
        </p:grpSpPr>
        <p:sp>
          <p:nvSpPr>
            <p:cNvPr id="10" name="Rectangle 9"/>
            <p:cNvSpPr/>
            <p:nvPr/>
          </p:nvSpPr>
          <p:spPr>
            <a:xfrm>
              <a:off x="3928875" y="3505200"/>
              <a:ext cx="643125" cy="461665"/>
            </a:xfrm>
            <a:prstGeom prst="rect">
              <a:avLst/>
            </a:prstGeom>
          </p:spPr>
          <p:txBody>
            <a:bodyPr wrap="none">
              <a:spAutoFit/>
            </a:bodyPr>
            <a:lstStyle/>
            <a:p>
              <a:r>
                <a:rPr lang="en-US" b="1" i="1" dirty="0" smtClean="0">
                  <a:solidFill>
                    <a:srgbClr val="660066"/>
                  </a:solidFill>
                  <a:latin typeface="Times New Roman" pitchFamily="18" charset="0"/>
                </a:rPr>
                <a:t># </a:t>
              </a:r>
              <a:r>
                <a:rPr lang="en-US" b="1" i="1" dirty="0" err="1" smtClean="0">
                  <a:solidFill>
                    <a:srgbClr val="660066"/>
                  </a:solidFill>
                  <a:latin typeface="Times New Roman" pitchFamily="18" charset="0"/>
                </a:rPr>
                <a:t>e</a:t>
              </a:r>
              <a:r>
                <a:rPr lang="en-US" b="1" i="1" baseline="30000" dirty="0" smtClean="0">
                  <a:solidFill>
                    <a:srgbClr val="660066"/>
                  </a:solidFill>
                  <a:latin typeface="Times New Roman" pitchFamily="18" charset="0"/>
                </a:rPr>
                <a:t>-</a:t>
              </a:r>
              <a:endParaRPr lang="en-US" baseline="30000" dirty="0">
                <a:solidFill>
                  <a:srgbClr val="660066"/>
                </a:solidFill>
              </a:endParaRPr>
            </a:p>
          </p:txBody>
        </p:sp>
        <p:cxnSp>
          <p:nvCxnSpPr>
            <p:cNvPr id="11" name="Straight Arrow Connector 10"/>
            <p:cNvCxnSpPr/>
            <p:nvPr/>
          </p:nvCxnSpPr>
          <p:spPr bwMode="auto">
            <a:xfrm flipV="1">
              <a:off x="3505200" y="3733800"/>
              <a:ext cx="533400" cy="76200"/>
            </a:xfrm>
            <a:prstGeom prst="straightConnector1">
              <a:avLst/>
            </a:prstGeom>
            <a:solidFill>
              <a:schemeClr val="accent1"/>
            </a:solidFill>
            <a:ln w="9525" cap="flat" cmpd="sng" algn="ctr">
              <a:solidFill>
                <a:srgbClr val="660066"/>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grpSp>
        <p:nvGrpSpPr>
          <p:cNvPr id="20" name="Group 19"/>
          <p:cNvGrpSpPr/>
          <p:nvPr/>
        </p:nvGrpSpPr>
        <p:grpSpPr>
          <a:xfrm>
            <a:off x="3352800" y="4005064"/>
            <a:ext cx="1155514" cy="363793"/>
            <a:chOff x="3352800" y="4005064"/>
            <a:chExt cx="1155514" cy="363793"/>
          </a:xfrm>
        </p:grpSpPr>
        <p:cxnSp>
          <p:nvCxnSpPr>
            <p:cNvPr id="9" name="Straight Arrow Connector 8"/>
            <p:cNvCxnSpPr/>
            <p:nvPr/>
          </p:nvCxnSpPr>
          <p:spPr bwMode="auto">
            <a:xfrm>
              <a:off x="3352800" y="4038600"/>
              <a:ext cx="909484" cy="149942"/>
            </a:xfrm>
            <a:prstGeom prst="straightConnector1">
              <a:avLst/>
            </a:prstGeom>
            <a:solidFill>
              <a:schemeClr val="accent1"/>
            </a:solidFill>
            <a:ln w="9525" cap="flat" cmpd="sng" algn="ctr">
              <a:solidFill>
                <a:srgbClr val="660066"/>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aphicFrame>
          <p:nvGraphicFramePr>
            <p:cNvPr id="296962" name="Object 2"/>
            <p:cNvGraphicFramePr>
              <a:graphicFrameLocks noChangeAspect="1"/>
            </p:cNvGraphicFramePr>
            <p:nvPr>
              <p:extLst/>
            </p:nvPr>
          </p:nvGraphicFramePr>
          <p:xfrm>
            <a:off x="4260273" y="4005064"/>
            <a:ext cx="248041" cy="363793"/>
          </p:xfrm>
          <a:graphic>
            <a:graphicData uri="http://schemas.openxmlformats.org/presentationml/2006/ole">
              <mc:AlternateContent xmlns:mc="http://schemas.openxmlformats.org/markup-compatibility/2006">
                <mc:Choice xmlns:v="urn:schemas-microsoft-com:vml" Requires="v">
                  <p:oleObj spid="_x0000_s321581" name="Equation" r:id="rId4" imgW="114151" imgH="164885" progId="">
                    <p:embed/>
                  </p:oleObj>
                </mc:Choice>
                <mc:Fallback>
                  <p:oleObj name="Equation" r:id="rId4" imgW="114151" imgH="164885" progId="">
                    <p:embed/>
                    <p:pic>
                      <p:nvPicPr>
                        <p:cNvPr id="0" name="Picture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0273" y="4005064"/>
                          <a:ext cx="248041" cy="36379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pSp>
      <p:pic>
        <p:nvPicPr>
          <p:cNvPr id="16" name="Picture 9" descr="Table_39_0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8137" y="3181350"/>
            <a:ext cx="3241063" cy="3676650"/>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Multiply 13"/>
          <p:cNvSpPr/>
          <p:nvPr/>
        </p:nvSpPr>
        <p:spPr bwMode="auto">
          <a:xfrm>
            <a:off x="3048000" y="4876800"/>
            <a:ext cx="492298" cy="635462"/>
          </a:xfrm>
          <a:prstGeom prst="mathMultiply">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sp>
      <p:sp>
        <p:nvSpPr>
          <p:cNvPr id="15" name="Multiply 14"/>
          <p:cNvSpPr/>
          <p:nvPr/>
        </p:nvSpPr>
        <p:spPr bwMode="auto">
          <a:xfrm>
            <a:off x="3279602" y="3518667"/>
            <a:ext cx="492298" cy="635462"/>
          </a:xfrm>
          <a:prstGeom prst="mathMultiply">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sp>
      <p:sp>
        <p:nvSpPr>
          <p:cNvPr id="19" name="Rechthoek 18"/>
          <p:cNvSpPr/>
          <p:nvPr/>
        </p:nvSpPr>
        <p:spPr bwMode="auto">
          <a:xfrm>
            <a:off x="4503151" y="6766084"/>
            <a:ext cx="2189972" cy="196850"/>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8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892629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2"/>
          <p:cNvSpPr>
            <a:spLocks noGrp="1"/>
          </p:cNvSpPr>
          <p:nvPr>
            <p:ph type="dt" sz="half" idx="10"/>
          </p:nvPr>
        </p:nvSpPr>
        <p:spPr>
          <a:xfrm>
            <a:off x="-10863" y="6858000"/>
            <a:ext cx="3859213" cy="196850"/>
          </a:xfrm>
        </p:spPr>
        <p:txBody>
          <a:bodyPr/>
          <a:lstStyle/>
          <a:p>
            <a:r>
              <a:rPr lang="en-US" dirty="0">
                <a:solidFill>
                  <a:srgbClr val="000000"/>
                </a:solidFill>
              </a:rPr>
              <a:t>Copyright © 2009 Pearson Education, Inc.</a:t>
            </a:r>
          </a:p>
        </p:txBody>
      </p:sp>
      <p:sp>
        <p:nvSpPr>
          <p:cNvPr id="29700" name="Text Box 4"/>
          <p:cNvSpPr txBox="1">
            <a:spLocks noChangeArrowheads="1"/>
          </p:cNvSpPr>
          <p:nvPr/>
        </p:nvSpPr>
        <p:spPr bwMode="auto">
          <a:xfrm>
            <a:off x="381000" y="1854875"/>
            <a:ext cx="3886200" cy="2031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l" eaLnBrk="1" hangingPunct="1">
              <a:spcBef>
                <a:spcPct val="50000"/>
              </a:spcBef>
            </a:pPr>
            <a:r>
              <a:rPr lang="en-US" sz="1800" b="1" dirty="0">
                <a:solidFill>
                  <a:srgbClr val="333399"/>
                </a:solidFill>
              </a:rPr>
              <a:t>This figure shows blackbody radiation curves for three different temperatures. Note that frequency increases to the left. The relationship between the temperature and peak wavelength is given by Wien’s law:</a:t>
            </a:r>
          </a:p>
        </p:txBody>
      </p:sp>
      <p:sp>
        <p:nvSpPr>
          <p:cNvPr id="29701" name="Rectangle 5"/>
          <p:cNvSpPr>
            <a:spLocks noGrp="1" noChangeArrowheads="1"/>
          </p:cNvSpPr>
          <p:nvPr>
            <p:ph type="title"/>
          </p:nvPr>
        </p:nvSpPr>
        <p:spPr>
          <a:xfrm>
            <a:off x="228600" y="0"/>
            <a:ext cx="8686800" cy="1295400"/>
          </a:xfrm>
        </p:spPr>
        <p:txBody>
          <a:bodyPr/>
          <a:lstStyle/>
          <a:p>
            <a:r>
              <a:rPr lang="en-US" sz="2400" dirty="0"/>
              <a:t>37-1 Planck’s Quantum Hypothesis;</a:t>
            </a:r>
            <a:r>
              <a:rPr lang="en-US" sz="2400" dirty="0" smtClean="0"/>
              <a:t> Blackbody </a:t>
            </a:r>
            <a:r>
              <a:rPr lang="en-US" sz="2400" dirty="0"/>
              <a:t>Radiation</a:t>
            </a:r>
          </a:p>
        </p:txBody>
      </p:sp>
      <p:pic>
        <p:nvPicPr>
          <p:cNvPr id="29704" name="Picture 8" descr="Figure_37_01"/>
          <p:cNvPicPr>
            <a:picLocks noChangeAspect="1" noChangeArrowheads="1"/>
          </p:cNvPicPr>
          <p:nvPr/>
        </p:nvPicPr>
        <p:blipFill>
          <a:blip r:embed="rId3">
            <a:extLst>
              <a:ext uri="{28A0092B-C50C-407E-A947-70E740481C1C}">
                <a14:useLocalDpi xmlns:a14="http://schemas.microsoft.com/office/drawing/2010/main" val="0"/>
              </a:ext>
            </a:extLst>
          </a:blip>
          <a:srcRect b="2451"/>
          <a:stretch>
            <a:fillRect/>
          </a:stretch>
        </p:blipFill>
        <p:spPr bwMode="auto">
          <a:xfrm>
            <a:off x="4400550" y="1447800"/>
            <a:ext cx="4514850" cy="5054600"/>
          </a:xfrm>
          <a:prstGeom prst="rect">
            <a:avLst/>
          </a:prstGeom>
          <a:noFill/>
          <a:extLst>
            <a:ext uri="{909E8E84-426E-40dd-AFC4-6F175D3DCCD1}">
              <a14:hiddenFill xmlns:a14="http://schemas.microsoft.com/office/drawing/2010/main" xmlns="">
                <a:solidFill>
                  <a:srgbClr val="FFFFFF"/>
                </a:solidFill>
              </a14:hiddenFill>
            </a:ext>
          </a:extLst>
        </p:spPr>
      </p:pic>
      <p:pic>
        <p:nvPicPr>
          <p:cNvPr id="29705" name="Picture 9" descr="37-1"/>
          <p:cNvPicPr>
            <a:picLocks noChangeAspect="1" noChangeArrowheads="1"/>
          </p:cNvPicPr>
          <p:nvPr/>
        </p:nvPicPr>
        <p:blipFill>
          <a:blip r:embed="rId4">
            <a:extLst>
              <a:ext uri="{28A0092B-C50C-407E-A947-70E740481C1C}">
                <a14:useLocalDpi xmlns:a14="http://schemas.microsoft.com/office/drawing/2010/main" val="0"/>
              </a:ext>
            </a:extLst>
          </a:blip>
          <a:srcRect r="59174"/>
          <a:stretch>
            <a:fillRect/>
          </a:stretch>
        </p:blipFill>
        <p:spPr bwMode="auto">
          <a:xfrm>
            <a:off x="538163" y="5135563"/>
            <a:ext cx="3324225" cy="4635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69172298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80" name="Rectangle 8"/>
          <p:cNvSpPr>
            <a:spLocks noChangeArrowheads="1"/>
          </p:cNvSpPr>
          <p:nvPr/>
        </p:nvSpPr>
        <p:spPr bwMode="auto">
          <a:xfrm>
            <a:off x="3263900" y="2824163"/>
            <a:ext cx="2627313" cy="752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l" eaLnBrk="1" hangingPunct="1"/>
            <a:endParaRPr lang="en-GB" sz="2800" b="1">
              <a:solidFill>
                <a:srgbClr val="000000"/>
              </a:solidFill>
              <a:ea typeface="+mn-ea"/>
            </a:endParaRPr>
          </a:p>
        </p:txBody>
      </p:sp>
      <p:sp>
        <p:nvSpPr>
          <p:cNvPr id="28675" name="Text Box 3"/>
          <p:cNvSpPr txBox="1">
            <a:spLocks noChangeArrowheads="1"/>
          </p:cNvSpPr>
          <p:nvPr/>
        </p:nvSpPr>
        <p:spPr bwMode="auto">
          <a:xfrm>
            <a:off x="368300" y="1484313"/>
            <a:ext cx="8277225"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l" eaLnBrk="1" hangingPunct="1">
              <a:spcBef>
                <a:spcPct val="50000"/>
              </a:spcBef>
            </a:pPr>
            <a:r>
              <a:rPr lang="en-US" sz="2000" b="1">
                <a:solidFill>
                  <a:srgbClr val="333399"/>
                </a:solidFill>
                <a:ea typeface="+mn-ea"/>
              </a:rPr>
              <a:t>“Allowed” transitions between energy levels occur between states whose value of </a:t>
            </a:r>
            <a:r>
              <a:rPr lang="en-US" sz="2000" b="1" i="1">
                <a:solidFill>
                  <a:srgbClr val="333399"/>
                </a:solidFill>
                <a:latin typeface="Times New Roman" pitchFamily="18" charset="0"/>
                <a:ea typeface="+mn-ea"/>
              </a:rPr>
              <a:t> </a:t>
            </a:r>
            <a:r>
              <a:rPr lang="en-US" sz="2000" b="1">
                <a:solidFill>
                  <a:srgbClr val="333399"/>
                </a:solidFill>
                <a:ea typeface="+mn-ea"/>
              </a:rPr>
              <a:t>  differ by one:</a:t>
            </a:r>
          </a:p>
        </p:txBody>
      </p:sp>
      <p:sp>
        <p:nvSpPr>
          <p:cNvPr id="28677" name="Text Box 5"/>
          <p:cNvSpPr txBox="1">
            <a:spLocks noChangeArrowheads="1"/>
          </p:cNvSpPr>
          <p:nvPr/>
        </p:nvSpPr>
        <p:spPr bwMode="auto">
          <a:xfrm>
            <a:off x="476250" y="3657600"/>
            <a:ext cx="8097838" cy="10618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l" eaLnBrk="1" hangingPunct="1">
              <a:spcBef>
                <a:spcPct val="50000"/>
              </a:spcBef>
            </a:pPr>
            <a:r>
              <a:rPr lang="en-US" sz="1800" b="1" dirty="0">
                <a:solidFill>
                  <a:srgbClr val="333399"/>
                </a:solidFill>
                <a:ea typeface="+mn-ea"/>
              </a:rPr>
              <a:t>Other, “forbidden,” transitions also occur but with much lower probability</a:t>
            </a:r>
            <a:r>
              <a:rPr lang="en-US" sz="1800" b="1" dirty="0" smtClean="0">
                <a:solidFill>
                  <a:srgbClr val="333399"/>
                </a:solidFill>
                <a:ea typeface="+mn-ea"/>
              </a:rPr>
              <a:t>.</a:t>
            </a:r>
          </a:p>
          <a:p>
            <a:pPr algn="l" eaLnBrk="1" hangingPunct="1">
              <a:spcBef>
                <a:spcPct val="50000"/>
              </a:spcBef>
            </a:pPr>
            <a:r>
              <a:rPr lang="en-US" sz="1800" b="1" dirty="0" smtClean="0">
                <a:solidFill>
                  <a:srgbClr val="333399"/>
                </a:solidFill>
                <a:ea typeface="+mn-ea"/>
              </a:rPr>
              <a:t>(due to conservation of angular momentum)</a:t>
            </a:r>
          </a:p>
        </p:txBody>
      </p:sp>
      <p:sp>
        <p:nvSpPr>
          <p:cNvPr id="28678" name="Rectangle 6"/>
          <p:cNvSpPr>
            <a:spLocks noGrp="1" noChangeArrowheads="1"/>
          </p:cNvSpPr>
          <p:nvPr>
            <p:ph type="title"/>
          </p:nvPr>
        </p:nvSpPr>
        <p:spPr>
          <a:xfrm>
            <a:off x="457200" y="0"/>
            <a:ext cx="8229600" cy="1271588"/>
          </a:xfrm>
        </p:spPr>
        <p:txBody>
          <a:bodyPr/>
          <a:lstStyle/>
          <a:p>
            <a:r>
              <a:rPr lang="en-US" sz="2400" dirty="0"/>
              <a:t>39.2 Hydrogen Atom: Schr</a:t>
            </a:r>
            <a:r>
              <a:rPr lang="en-US" sz="2400" dirty="0">
                <a:cs typeface="Arial" charset="0"/>
              </a:rPr>
              <a:t>ödinger Equation and</a:t>
            </a:r>
            <a:r>
              <a:rPr lang="en-US" sz="2400" dirty="0"/>
              <a:t> Quantum Numbers</a:t>
            </a:r>
          </a:p>
        </p:txBody>
      </p:sp>
      <p:pic>
        <p:nvPicPr>
          <p:cNvPr id="2867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6451" y="2819400"/>
            <a:ext cx="1729068" cy="381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28682" name="Object 10"/>
          <p:cNvGraphicFramePr>
            <a:graphicFrameLocks noChangeAspect="1"/>
          </p:cNvGraphicFramePr>
          <p:nvPr>
            <p:extLst/>
          </p:nvPr>
        </p:nvGraphicFramePr>
        <p:xfrm>
          <a:off x="2286694" y="1824608"/>
          <a:ext cx="212406" cy="308248"/>
        </p:xfrm>
        <a:graphic>
          <a:graphicData uri="http://schemas.openxmlformats.org/presentationml/2006/ole">
            <mc:AlternateContent xmlns:mc="http://schemas.openxmlformats.org/markup-compatibility/2006">
              <mc:Choice xmlns:v="urn:schemas-microsoft-com:vml" Requires="v">
                <p:oleObj spid="_x0000_s322675" name="Equation" r:id="rId5" imgW="114151" imgH="164885" progId="">
                  <p:embed/>
                </p:oleObj>
              </mc:Choice>
              <mc:Fallback>
                <p:oleObj name="Equation" r:id="rId5" imgW="114151" imgH="164885" progId="">
                  <p:embed/>
                  <p:pic>
                    <p:nvPicPr>
                      <p:cNvPr id="0" name="Picture 3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694" y="1824608"/>
                        <a:ext cx="212406" cy="30824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8" name="Rectangle 7"/>
          <p:cNvSpPr/>
          <p:nvPr/>
        </p:nvSpPr>
        <p:spPr>
          <a:xfrm>
            <a:off x="1295400" y="5181600"/>
            <a:ext cx="6858000" cy="1692771"/>
          </a:xfrm>
          <a:prstGeom prst="rect">
            <a:avLst/>
          </a:prstGeom>
        </p:spPr>
        <p:txBody>
          <a:bodyPr wrap="square">
            <a:spAutoFit/>
          </a:bodyPr>
          <a:lstStyle/>
          <a:p>
            <a:pPr algn="l"/>
            <a:r>
              <a:rPr lang="en-US" sz="2000" dirty="0" err="1" smtClean="0">
                <a:solidFill>
                  <a:srgbClr val="660066"/>
                </a:solidFill>
              </a:rPr>
              <a:t>toegestaan</a:t>
            </a:r>
            <a:r>
              <a:rPr lang="en-US" sz="2000" dirty="0" smtClean="0">
                <a:solidFill>
                  <a:srgbClr val="660066"/>
                </a:solidFill>
              </a:rPr>
              <a:t>:  	3</a:t>
            </a:r>
            <a:r>
              <a:rPr lang="en-US" sz="2000" baseline="30000" dirty="0" smtClean="0">
                <a:solidFill>
                  <a:srgbClr val="660066"/>
                </a:solidFill>
              </a:rPr>
              <a:t>p</a:t>
            </a:r>
            <a:r>
              <a:rPr lang="en-US" sz="2000" dirty="0" smtClean="0">
                <a:solidFill>
                  <a:srgbClr val="660066"/>
                </a:solidFill>
              </a:rPr>
              <a:t>  → 1</a:t>
            </a:r>
            <a:r>
              <a:rPr lang="en-US" sz="2000" baseline="30000" dirty="0" smtClean="0">
                <a:solidFill>
                  <a:srgbClr val="660066"/>
                </a:solidFill>
              </a:rPr>
              <a:t>s</a:t>
            </a:r>
            <a:r>
              <a:rPr lang="en-US" sz="2000" dirty="0" smtClean="0">
                <a:solidFill>
                  <a:srgbClr val="660066"/>
                </a:solidFill>
              </a:rPr>
              <a:t>  </a:t>
            </a:r>
          </a:p>
          <a:p>
            <a:pPr algn="l"/>
            <a:r>
              <a:rPr lang="en-US" sz="2000" dirty="0" smtClean="0">
                <a:solidFill>
                  <a:srgbClr val="660066"/>
                </a:solidFill>
              </a:rPr>
              <a:t>		2</a:t>
            </a:r>
            <a:r>
              <a:rPr lang="en-US" sz="2000" baseline="30000" dirty="0" smtClean="0">
                <a:solidFill>
                  <a:srgbClr val="660066"/>
                </a:solidFill>
              </a:rPr>
              <a:t>p</a:t>
            </a:r>
            <a:r>
              <a:rPr lang="en-US" sz="2000" dirty="0" smtClean="0">
                <a:solidFill>
                  <a:srgbClr val="660066"/>
                </a:solidFill>
              </a:rPr>
              <a:t>  → 1</a:t>
            </a:r>
            <a:r>
              <a:rPr lang="en-US" sz="2000" baseline="30000" dirty="0" smtClean="0">
                <a:solidFill>
                  <a:srgbClr val="660066"/>
                </a:solidFill>
              </a:rPr>
              <a:t>s</a:t>
            </a:r>
            <a:endParaRPr lang="en-US" sz="800" baseline="30000" dirty="0" smtClean="0">
              <a:solidFill>
                <a:srgbClr val="660066"/>
              </a:solidFill>
            </a:endParaRPr>
          </a:p>
          <a:p>
            <a:pPr algn="l"/>
            <a:r>
              <a:rPr lang="en-US" sz="800" dirty="0" smtClean="0">
                <a:solidFill>
                  <a:srgbClr val="660066"/>
                </a:solidFill>
              </a:rPr>
              <a:t>		</a:t>
            </a:r>
          </a:p>
          <a:p>
            <a:pPr algn="l"/>
            <a:r>
              <a:rPr lang="en-US" sz="2000" dirty="0" smtClean="0">
                <a:solidFill>
                  <a:srgbClr val="660066"/>
                </a:solidFill>
              </a:rPr>
              <a:t>maar:		3</a:t>
            </a:r>
            <a:r>
              <a:rPr lang="en-US" sz="2000" baseline="30000" dirty="0" smtClean="0">
                <a:solidFill>
                  <a:srgbClr val="660066"/>
                </a:solidFill>
              </a:rPr>
              <a:t>p</a:t>
            </a:r>
            <a:r>
              <a:rPr lang="en-US" sz="2000" dirty="0" smtClean="0">
                <a:solidFill>
                  <a:srgbClr val="660066"/>
                </a:solidFill>
              </a:rPr>
              <a:t>   → 2</a:t>
            </a:r>
            <a:r>
              <a:rPr lang="en-US" sz="2000" baseline="30000" dirty="0" smtClean="0">
                <a:solidFill>
                  <a:srgbClr val="660066"/>
                </a:solidFill>
              </a:rPr>
              <a:t>p</a:t>
            </a:r>
            <a:r>
              <a:rPr lang="en-US" sz="2000" dirty="0" smtClean="0">
                <a:solidFill>
                  <a:srgbClr val="660066"/>
                </a:solidFill>
              </a:rPr>
              <a:t>  </a:t>
            </a:r>
            <a:r>
              <a:rPr lang="en-US" sz="2000" dirty="0" err="1" smtClean="0">
                <a:solidFill>
                  <a:srgbClr val="660066"/>
                </a:solidFill>
              </a:rPr>
              <a:t>verboden</a:t>
            </a:r>
            <a:r>
              <a:rPr lang="en-US" sz="2000" dirty="0" smtClean="0">
                <a:solidFill>
                  <a:srgbClr val="660066"/>
                </a:solidFill>
              </a:rPr>
              <a:t>  (</a:t>
            </a:r>
            <a:r>
              <a:rPr lang="en-US" sz="2000" dirty="0" smtClean="0">
                <a:solidFill>
                  <a:srgbClr val="660066"/>
                </a:solidFill>
                <a:latin typeface="Symbol" charset="2"/>
                <a:cs typeface="Symbol" charset="2"/>
              </a:rPr>
              <a:t>D</a:t>
            </a:r>
            <a:r>
              <a:rPr lang="en-US" sz="2800" dirty="0">
                <a:solidFill>
                  <a:srgbClr val="660066"/>
                </a:solidFill>
                <a:latin typeface="Brush Script MT Italic"/>
                <a:cs typeface="Symbol" charset="2"/>
              </a:rPr>
              <a:t> </a:t>
            </a:r>
            <a:r>
              <a:rPr lang="en-US" sz="2800" dirty="0" smtClean="0">
                <a:solidFill>
                  <a:srgbClr val="660066"/>
                </a:solidFill>
                <a:latin typeface="Brush Script MT Italic"/>
                <a:cs typeface="Symbol" charset="2"/>
              </a:rPr>
              <a:t>  </a:t>
            </a:r>
            <a:r>
              <a:rPr lang="en-US" sz="2000" dirty="0" smtClean="0">
                <a:solidFill>
                  <a:srgbClr val="660066"/>
                </a:solidFill>
              </a:rPr>
              <a:t> = 0)</a:t>
            </a:r>
          </a:p>
          <a:p>
            <a:pPr algn="l"/>
            <a:r>
              <a:rPr lang="en-US" sz="2000" dirty="0" smtClean="0">
                <a:solidFill>
                  <a:srgbClr val="660066"/>
                </a:solidFill>
              </a:rPr>
              <a:t>		3</a:t>
            </a:r>
            <a:r>
              <a:rPr lang="en-US" sz="2000" baseline="30000" dirty="0" smtClean="0">
                <a:solidFill>
                  <a:srgbClr val="660066"/>
                </a:solidFill>
              </a:rPr>
              <a:t>d</a:t>
            </a:r>
            <a:r>
              <a:rPr lang="en-US" sz="2000" dirty="0" smtClean="0">
                <a:solidFill>
                  <a:srgbClr val="660066"/>
                </a:solidFill>
              </a:rPr>
              <a:t>   → 3</a:t>
            </a:r>
            <a:r>
              <a:rPr lang="en-US" sz="2000" baseline="30000" dirty="0" smtClean="0">
                <a:solidFill>
                  <a:srgbClr val="660066"/>
                </a:solidFill>
              </a:rPr>
              <a:t>s</a:t>
            </a:r>
            <a:r>
              <a:rPr lang="en-US" sz="2000" dirty="0" smtClean="0">
                <a:solidFill>
                  <a:srgbClr val="660066"/>
                </a:solidFill>
              </a:rPr>
              <a:t>  </a:t>
            </a:r>
            <a:r>
              <a:rPr lang="en-US" sz="2000" dirty="0" err="1" smtClean="0">
                <a:solidFill>
                  <a:srgbClr val="660066"/>
                </a:solidFill>
              </a:rPr>
              <a:t>verboden</a:t>
            </a:r>
            <a:r>
              <a:rPr lang="en-US" sz="2000" dirty="0" smtClean="0">
                <a:solidFill>
                  <a:srgbClr val="660066"/>
                </a:solidFill>
              </a:rPr>
              <a:t>  (</a:t>
            </a:r>
            <a:r>
              <a:rPr lang="en-US" sz="2000" dirty="0" smtClean="0">
                <a:solidFill>
                  <a:srgbClr val="660066"/>
                </a:solidFill>
                <a:latin typeface="Symbol" charset="2"/>
                <a:cs typeface="Symbol" charset="2"/>
              </a:rPr>
              <a:t>D</a:t>
            </a:r>
            <a:r>
              <a:rPr lang="en-US" sz="2800" dirty="0" smtClean="0">
                <a:solidFill>
                  <a:srgbClr val="660066"/>
                </a:solidFill>
                <a:latin typeface="Brush Script MT Italic"/>
                <a:cs typeface="Symbol" charset="2"/>
              </a:rPr>
              <a:t>   </a:t>
            </a:r>
            <a:r>
              <a:rPr lang="en-US" sz="2000" dirty="0" smtClean="0">
                <a:solidFill>
                  <a:srgbClr val="660066"/>
                </a:solidFill>
              </a:rPr>
              <a:t> = 2)   </a:t>
            </a:r>
          </a:p>
        </p:txBody>
      </p:sp>
      <p:graphicFrame>
        <p:nvGraphicFramePr>
          <p:cNvPr id="9" name="Object 2"/>
          <p:cNvGraphicFramePr>
            <a:graphicFrameLocks noChangeAspect="1"/>
          </p:cNvGraphicFramePr>
          <p:nvPr>
            <p:extLst/>
          </p:nvPr>
        </p:nvGraphicFramePr>
        <p:xfrm>
          <a:off x="5824116" y="6021288"/>
          <a:ext cx="252457" cy="370271"/>
        </p:xfrm>
        <a:graphic>
          <a:graphicData uri="http://schemas.openxmlformats.org/presentationml/2006/ole">
            <mc:AlternateContent xmlns:mc="http://schemas.openxmlformats.org/markup-compatibility/2006">
              <mc:Choice xmlns:v="urn:schemas-microsoft-com:vml" Requires="v">
                <p:oleObj spid="_x0000_s322676" name="Equation" r:id="rId7" imgW="114151" imgH="164885" progId="">
                  <p:embed/>
                </p:oleObj>
              </mc:Choice>
              <mc:Fallback>
                <p:oleObj name="Equation" r:id="rId7" imgW="114151" imgH="164885" progId="">
                  <p:embed/>
                  <p:pic>
                    <p:nvPicPr>
                      <p:cNvPr id="0" name="Picture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24116" y="6021288"/>
                        <a:ext cx="252457" cy="370271"/>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22598" name="Object 38"/>
          <p:cNvGraphicFramePr>
            <a:graphicFrameLocks noChangeAspect="1"/>
          </p:cNvGraphicFramePr>
          <p:nvPr/>
        </p:nvGraphicFramePr>
        <p:xfrm>
          <a:off x="5859318" y="6442363"/>
          <a:ext cx="241300" cy="368300"/>
        </p:xfrm>
        <a:graphic>
          <a:graphicData uri="http://schemas.openxmlformats.org/presentationml/2006/ole">
            <mc:AlternateContent xmlns:mc="http://schemas.openxmlformats.org/markup-compatibility/2006">
              <mc:Choice xmlns:v="urn:schemas-microsoft-com:vml" Requires="v">
                <p:oleObj spid="_x0000_s322677" name="Equation" r:id="rId8" imgW="114151" imgH="164885" progId="">
                  <p:embed/>
                </p:oleObj>
              </mc:Choice>
              <mc:Fallback>
                <p:oleObj name="Equation" r:id="rId8" imgW="114151" imgH="164885" progId="">
                  <p:embed/>
                  <p:pic>
                    <p:nvPicPr>
                      <p:cNvPr id="0" name="Picture 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9318" y="6442363"/>
                        <a:ext cx="241300" cy="3683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034804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25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a:xfrm>
            <a:off x="457200" y="0"/>
            <a:ext cx="8229600" cy="1255713"/>
          </a:xfrm>
        </p:spPr>
        <p:txBody>
          <a:bodyPr/>
          <a:lstStyle/>
          <a:p>
            <a:r>
              <a:rPr lang="en-US" sz="2400" dirty="0"/>
              <a:t>39.2 Hydrogen Atom: Schr</a:t>
            </a:r>
            <a:r>
              <a:rPr lang="en-US" sz="2400" dirty="0">
                <a:cs typeface="Arial" charset="0"/>
              </a:rPr>
              <a:t>ödinger Equation and</a:t>
            </a:r>
            <a:r>
              <a:rPr lang="en-US" sz="2400" dirty="0"/>
              <a:t> Quantum Numbers</a:t>
            </a:r>
          </a:p>
        </p:txBody>
      </p:sp>
      <p:sp>
        <p:nvSpPr>
          <p:cNvPr id="121859" name="Text Box 3"/>
          <p:cNvSpPr txBox="1">
            <a:spLocks noChangeArrowheads="1"/>
          </p:cNvSpPr>
          <p:nvPr/>
        </p:nvSpPr>
        <p:spPr bwMode="auto">
          <a:xfrm>
            <a:off x="1076325" y="1723072"/>
            <a:ext cx="6967538" cy="19389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l" eaLnBrk="1" hangingPunct="1">
              <a:spcBef>
                <a:spcPct val="50000"/>
              </a:spcBef>
            </a:pPr>
            <a:r>
              <a:rPr lang="en-US" sz="2000" b="1" dirty="0">
                <a:solidFill>
                  <a:srgbClr val="333399"/>
                </a:solidFill>
                <a:ea typeface="+mn-ea"/>
              </a:rPr>
              <a:t>Example 39-2: </a:t>
            </a:r>
            <a:r>
              <a:rPr lang="en-US" sz="2000" b="1" i="1" dirty="0">
                <a:solidFill>
                  <a:srgbClr val="333399"/>
                </a:solidFill>
                <a:latin typeface="Times New Roman" pitchFamily="18" charset="0"/>
                <a:ea typeface="+mn-ea"/>
              </a:rPr>
              <a:t>E</a:t>
            </a:r>
            <a:r>
              <a:rPr lang="en-US" sz="2000" b="1" dirty="0">
                <a:solidFill>
                  <a:srgbClr val="333399"/>
                </a:solidFill>
                <a:ea typeface="+mn-ea"/>
              </a:rPr>
              <a:t> and </a:t>
            </a:r>
            <a:r>
              <a:rPr lang="en-US" sz="2000" b="1" i="1" dirty="0">
                <a:solidFill>
                  <a:srgbClr val="333399"/>
                </a:solidFill>
                <a:latin typeface="Times New Roman" pitchFamily="18" charset="0"/>
                <a:ea typeface="+mn-ea"/>
              </a:rPr>
              <a:t>L</a:t>
            </a:r>
            <a:r>
              <a:rPr lang="en-US" sz="2000" b="1" dirty="0">
                <a:solidFill>
                  <a:srgbClr val="333399"/>
                </a:solidFill>
                <a:ea typeface="+mn-ea"/>
              </a:rPr>
              <a:t> for </a:t>
            </a:r>
            <a:r>
              <a:rPr lang="en-US" sz="2000" b="1" i="1" dirty="0" err="1">
                <a:solidFill>
                  <a:srgbClr val="333399"/>
                </a:solidFill>
                <a:latin typeface="Times New Roman" pitchFamily="18" charset="0"/>
                <a:ea typeface="+mn-ea"/>
              </a:rPr>
              <a:t>n</a:t>
            </a:r>
            <a:r>
              <a:rPr lang="en-US" sz="2000" b="1" dirty="0">
                <a:solidFill>
                  <a:srgbClr val="333399"/>
                </a:solidFill>
                <a:ea typeface="+mn-ea"/>
              </a:rPr>
              <a:t> = 3.</a:t>
            </a:r>
          </a:p>
          <a:p>
            <a:pPr algn="l" eaLnBrk="1" hangingPunct="1">
              <a:spcBef>
                <a:spcPct val="50000"/>
              </a:spcBef>
            </a:pPr>
            <a:r>
              <a:rPr lang="en-US" sz="2000" b="1" dirty="0">
                <a:solidFill>
                  <a:srgbClr val="333399"/>
                </a:solidFill>
                <a:ea typeface="+mn-ea"/>
              </a:rPr>
              <a:t>Determine (a) the energy and (b) the orbital angular momentum for an electron in </a:t>
            </a:r>
            <a:r>
              <a:rPr lang="en-US" sz="2000" b="1" dirty="0" smtClean="0">
                <a:solidFill>
                  <a:srgbClr val="333399"/>
                </a:solidFill>
                <a:ea typeface="+mn-ea"/>
              </a:rPr>
              <a:t>the </a:t>
            </a:r>
            <a:r>
              <a:rPr lang="en-US" sz="2000" b="1" dirty="0">
                <a:solidFill>
                  <a:srgbClr val="333399"/>
                </a:solidFill>
                <a:ea typeface="+mn-ea"/>
              </a:rPr>
              <a:t>hydrogen atom states </a:t>
            </a:r>
            <a:r>
              <a:rPr lang="en-US" sz="2000" b="1" dirty="0" smtClean="0">
                <a:solidFill>
                  <a:srgbClr val="333399"/>
                </a:solidFill>
                <a:ea typeface="+mn-ea"/>
              </a:rPr>
              <a:t>whose </a:t>
            </a:r>
            <a:r>
              <a:rPr lang="en-US" sz="2000" b="1" dirty="0">
                <a:solidFill>
                  <a:srgbClr val="333399"/>
                </a:solidFill>
                <a:ea typeface="+mn-ea"/>
              </a:rPr>
              <a:t>principal quantum number is n = </a:t>
            </a:r>
            <a:r>
              <a:rPr lang="en-US" sz="2000" b="1" dirty="0" smtClean="0">
                <a:solidFill>
                  <a:srgbClr val="333399"/>
                </a:solidFill>
                <a:ea typeface="+mn-ea"/>
              </a:rPr>
              <a:t>3.</a:t>
            </a:r>
            <a:endParaRPr lang="en-US" sz="2000" b="1" dirty="0">
              <a:solidFill>
                <a:srgbClr val="333399"/>
              </a:solidFill>
              <a:ea typeface="+mn-ea"/>
            </a:endParaRPr>
          </a:p>
          <a:p>
            <a:pPr algn="l" eaLnBrk="1" hangingPunct="1">
              <a:spcBef>
                <a:spcPct val="50000"/>
              </a:spcBef>
            </a:pPr>
            <a:endParaRPr lang="en-US" sz="2000" b="1" dirty="0">
              <a:solidFill>
                <a:srgbClr val="333399"/>
              </a:solidFill>
              <a:ea typeface="+mn-ea"/>
            </a:endParaRPr>
          </a:p>
        </p:txBody>
      </p:sp>
      <p:sp>
        <p:nvSpPr>
          <p:cNvPr id="2" name="Rectangle 1"/>
          <p:cNvSpPr/>
          <p:nvPr/>
        </p:nvSpPr>
        <p:spPr>
          <a:xfrm>
            <a:off x="395536" y="4300457"/>
            <a:ext cx="8100392" cy="646331"/>
          </a:xfrm>
          <a:prstGeom prst="rect">
            <a:avLst/>
          </a:prstGeom>
        </p:spPr>
        <p:txBody>
          <a:bodyPr wrap="square">
            <a:spAutoFit/>
          </a:bodyPr>
          <a:lstStyle/>
          <a:p>
            <a:r>
              <a:rPr lang="en-US" sz="1800" dirty="0" smtClean="0"/>
              <a:t>a. The </a:t>
            </a:r>
            <a:r>
              <a:rPr lang="en-US" sz="1800" dirty="0"/>
              <a:t>energies of all the states are the same since they have the same </a:t>
            </a:r>
            <a:r>
              <a:rPr lang="en-US" sz="1800" dirty="0" err="1"/>
              <a:t>n</a:t>
            </a:r>
            <a:r>
              <a:rPr lang="en-US" sz="1800" dirty="0" smtClean="0"/>
              <a:t>:</a:t>
            </a:r>
          </a:p>
          <a:p>
            <a:r>
              <a:rPr lang="en-US" sz="1800" dirty="0" smtClean="0"/>
              <a:t> </a:t>
            </a:r>
            <a:r>
              <a:rPr lang="en-US" sz="1800" dirty="0"/>
              <a:t>E = -1.51 </a:t>
            </a:r>
            <a:r>
              <a:rPr lang="en-US" sz="1800" dirty="0" err="1"/>
              <a:t>eV</a:t>
            </a:r>
            <a:r>
              <a:rPr lang="en-US" sz="1800" dirty="0"/>
              <a:t>.</a:t>
            </a:r>
            <a:endParaRPr lang="en-GB" sz="1800" dirty="0"/>
          </a:p>
        </p:txBody>
      </p:sp>
      <p:grpSp>
        <p:nvGrpSpPr>
          <p:cNvPr id="7" name="Group 6"/>
          <p:cNvGrpSpPr/>
          <p:nvPr/>
        </p:nvGrpSpPr>
        <p:grpSpPr>
          <a:xfrm>
            <a:off x="524073" y="5369463"/>
            <a:ext cx="7648327" cy="373085"/>
            <a:chOff x="524073" y="5369463"/>
            <a:chExt cx="7648327" cy="373085"/>
          </a:xfrm>
        </p:grpSpPr>
        <p:sp>
          <p:nvSpPr>
            <p:cNvPr id="3" name="Rectangle 2"/>
            <p:cNvSpPr/>
            <p:nvPr/>
          </p:nvSpPr>
          <p:spPr>
            <a:xfrm>
              <a:off x="524073" y="5373216"/>
              <a:ext cx="7648327" cy="369332"/>
            </a:xfrm>
            <a:prstGeom prst="rect">
              <a:avLst/>
            </a:prstGeom>
          </p:spPr>
          <p:txBody>
            <a:bodyPr wrap="square">
              <a:spAutoFit/>
            </a:bodyPr>
            <a:lstStyle/>
            <a:p>
              <a:r>
                <a:rPr lang="en-US" sz="1800" dirty="0"/>
                <a:t>b. For </a:t>
              </a:r>
              <a:r>
                <a:rPr lang="en-US" sz="1800" dirty="0" smtClean="0"/>
                <a:t>   </a:t>
              </a:r>
              <a:r>
                <a:rPr lang="en-US" sz="1800" dirty="0"/>
                <a:t>= 0, L = 0; for </a:t>
              </a:r>
              <a:r>
                <a:rPr lang="en-US" sz="1800" dirty="0" smtClean="0"/>
                <a:t>   </a:t>
              </a:r>
              <a:r>
                <a:rPr lang="en-US" sz="1800" dirty="0"/>
                <a:t>= 1, L = </a:t>
              </a:r>
              <a:r>
                <a:rPr lang="en-US" sz="1800" dirty="0">
                  <a:cs typeface="Arial" charset="0"/>
                </a:rPr>
                <a:t>√2 ħ; for </a:t>
              </a:r>
              <a:r>
                <a:rPr lang="en-US" sz="1800" dirty="0" smtClean="0">
                  <a:cs typeface="Arial" charset="0"/>
                </a:rPr>
                <a:t>   </a:t>
              </a:r>
              <a:r>
                <a:rPr lang="en-US" sz="1800" dirty="0">
                  <a:cs typeface="Arial" charset="0"/>
                </a:rPr>
                <a:t>= 2, L = √6 ħ.</a:t>
              </a:r>
            </a:p>
          </p:txBody>
        </p:sp>
        <p:graphicFrame>
          <p:nvGraphicFramePr>
            <p:cNvPr id="6" name="Object 2"/>
            <p:cNvGraphicFramePr>
              <a:graphicFrameLocks noChangeAspect="1"/>
            </p:cNvGraphicFramePr>
            <p:nvPr>
              <p:extLst/>
            </p:nvPr>
          </p:nvGraphicFramePr>
          <p:xfrm>
            <a:off x="2123728" y="5369463"/>
            <a:ext cx="248041" cy="363793"/>
          </p:xfrm>
          <a:graphic>
            <a:graphicData uri="http://schemas.openxmlformats.org/presentationml/2006/ole">
              <mc:AlternateContent xmlns:mc="http://schemas.openxmlformats.org/markup-compatibility/2006">
                <mc:Choice xmlns:v="urn:schemas-microsoft-com:vml" Requires="v">
                  <p:oleObj spid="_x0000_s323741" name="Equation" r:id="rId4" imgW="114151" imgH="164885" progId="">
                    <p:embed/>
                  </p:oleObj>
                </mc:Choice>
                <mc:Fallback>
                  <p:oleObj name="Equation" r:id="rId4" imgW="114151" imgH="164885" progId="">
                    <p:embed/>
                    <p:pic>
                      <p:nvPicPr>
                        <p:cNvPr id="0" name="Picture 5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3728" y="5369463"/>
                          <a:ext cx="248041" cy="36379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4" name="Object 3"/>
            <p:cNvGraphicFramePr>
              <a:graphicFrameLocks noChangeAspect="1"/>
            </p:cNvGraphicFramePr>
            <p:nvPr>
              <p:extLst/>
            </p:nvPr>
          </p:nvGraphicFramePr>
          <p:xfrm>
            <a:off x="3748286" y="5373216"/>
            <a:ext cx="247650" cy="363538"/>
          </p:xfrm>
          <a:graphic>
            <a:graphicData uri="http://schemas.openxmlformats.org/presentationml/2006/ole">
              <mc:AlternateContent xmlns:mc="http://schemas.openxmlformats.org/markup-compatibility/2006">
                <mc:Choice xmlns:v="urn:schemas-microsoft-com:vml" Requires="v">
                  <p:oleObj spid="_x0000_s323742" name="Equation" r:id="rId6" imgW="114151" imgH="164885" progId="">
                    <p:embed/>
                  </p:oleObj>
                </mc:Choice>
                <mc:Fallback>
                  <p:oleObj name="Equation" r:id="rId6" imgW="114151" imgH="164885" progId="">
                    <p:embed/>
                    <p:pic>
                      <p:nvPicPr>
                        <p:cNvPr id="0" name="Picture 5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8286" y="5373216"/>
                          <a:ext cx="247650" cy="36353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extLst/>
            </p:nvPr>
          </p:nvGraphicFramePr>
          <p:xfrm>
            <a:off x="5652120" y="5373216"/>
            <a:ext cx="247650" cy="363537"/>
          </p:xfrm>
          <a:graphic>
            <a:graphicData uri="http://schemas.openxmlformats.org/presentationml/2006/ole">
              <mc:AlternateContent xmlns:mc="http://schemas.openxmlformats.org/markup-compatibility/2006">
                <mc:Choice xmlns:v="urn:schemas-microsoft-com:vml" Requires="v">
                  <p:oleObj spid="_x0000_s323743" name="Equation" r:id="rId7" imgW="114151" imgH="164885" progId="">
                    <p:embed/>
                  </p:oleObj>
                </mc:Choice>
                <mc:Fallback>
                  <p:oleObj name="Equation" r:id="rId7" imgW="114151" imgH="164885" progId="">
                    <p:embed/>
                    <p:pic>
                      <p:nvPicPr>
                        <p:cNvPr id="0" name="Picture 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2120" y="5373216"/>
                          <a:ext cx="247650" cy="36353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pSp>
      <p:pic>
        <p:nvPicPr>
          <p:cNvPr id="9" name="Picture 10" descr="Picture 2"/>
          <p:cNvPicPr>
            <a:picLocks noChangeAspect="1" noChangeArrowheads="1"/>
          </p:cNvPicPr>
          <p:nvPr/>
        </p:nvPicPr>
        <p:blipFill>
          <a:blip r:embed="rId8">
            <a:extLst>
              <a:ext uri="{28A0092B-C50C-407E-A947-70E740481C1C}">
                <a14:useLocalDpi xmlns:a14="http://schemas.microsoft.com/office/drawing/2010/main" val="0"/>
              </a:ext>
            </a:extLst>
          </a:blip>
          <a:srcRect r="3499" b="17801"/>
          <a:stretch>
            <a:fillRect/>
          </a:stretch>
        </p:blipFill>
        <p:spPr bwMode="auto">
          <a:xfrm>
            <a:off x="4953000" y="3429000"/>
            <a:ext cx="2876774" cy="514326"/>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Text Box 5"/>
          <p:cNvSpPr txBox="1">
            <a:spLocks noChangeArrowheads="1"/>
          </p:cNvSpPr>
          <p:nvPr/>
        </p:nvSpPr>
        <p:spPr bwMode="auto">
          <a:xfrm>
            <a:off x="6963915" y="6435333"/>
            <a:ext cx="6969125" cy="9541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r">
              <a:spcBef>
                <a:spcPct val="50000"/>
              </a:spcBef>
            </a:pPr>
            <a:r>
              <a:rPr lang="en-US" altLang="nl-NL" sz="1600" dirty="0">
                <a:solidFill>
                  <a:schemeClr val="accent2"/>
                </a:solidFill>
              </a:rPr>
              <a:t>Conceptual Example 39-1: Possible states for </a:t>
            </a:r>
            <a:r>
              <a:rPr lang="en-US" altLang="nl-NL" sz="1600" i="1" dirty="0">
                <a:solidFill>
                  <a:schemeClr val="accent2"/>
                </a:solidFill>
                <a:latin typeface="Times New Roman" panose="02020603050405020304" pitchFamily="18" charset="0"/>
              </a:rPr>
              <a:t>n</a:t>
            </a:r>
            <a:r>
              <a:rPr lang="en-US" altLang="nl-NL" sz="1600" dirty="0">
                <a:solidFill>
                  <a:schemeClr val="accent2"/>
                </a:solidFill>
              </a:rPr>
              <a:t> = 3.</a:t>
            </a:r>
          </a:p>
          <a:p>
            <a:pPr algn="r">
              <a:spcBef>
                <a:spcPct val="50000"/>
              </a:spcBef>
            </a:pPr>
            <a:r>
              <a:rPr lang="en-US" altLang="nl-NL" sz="1600" dirty="0">
                <a:solidFill>
                  <a:schemeClr val="accent2"/>
                </a:solidFill>
              </a:rPr>
              <a:t>How many different states are possible for an electron whose principal quantum number is </a:t>
            </a:r>
            <a:r>
              <a:rPr lang="en-US" altLang="nl-NL" sz="1600" i="1" dirty="0">
                <a:solidFill>
                  <a:schemeClr val="accent2"/>
                </a:solidFill>
                <a:latin typeface="Times New Roman" panose="02020603050405020304" pitchFamily="18" charset="0"/>
              </a:rPr>
              <a:t>n</a:t>
            </a:r>
            <a:r>
              <a:rPr lang="en-US" altLang="nl-NL" sz="1600" dirty="0">
                <a:solidFill>
                  <a:schemeClr val="accent2"/>
                </a:solidFill>
              </a:rPr>
              <a:t> = 3?</a:t>
            </a:r>
          </a:p>
        </p:txBody>
      </p:sp>
      <p:graphicFrame>
        <p:nvGraphicFramePr>
          <p:cNvPr id="323639" name="Object 55"/>
          <p:cNvGraphicFramePr>
            <a:graphicFrameLocks noChangeAspect="1"/>
          </p:cNvGraphicFramePr>
          <p:nvPr/>
        </p:nvGraphicFramePr>
        <p:xfrm>
          <a:off x="1828800" y="3352800"/>
          <a:ext cx="2136775" cy="670982"/>
        </p:xfrm>
        <a:graphic>
          <a:graphicData uri="http://schemas.openxmlformats.org/presentationml/2006/ole">
            <mc:AlternateContent xmlns:mc="http://schemas.openxmlformats.org/markup-compatibility/2006">
              <mc:Choice xmlns:v="urn:schemas-microsoft-com:vml" Requires="v">
                <p:oleObj spid="_x0000_s323744" name="Equation" r:id="rId9" imgW="1104900" imgH="355600" progId="Equation.3">
                  <p:embed/>
                </p:oleObj>
              </mc:Choice>
              <mc:Fallback>
                <p:oleObj name="Equation" r:id="rId9" imgW="1104900" imgH="355600" progId="Equation.3">
                  <p:embed/>
                  <p:pic>
                    <p:nvPicPr>
                      <p:cNvPr id="0" name="Picture 5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28800" y="3352800"/>
                        <a:ext cx="2136775" cy="67098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37887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363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200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202" name="Picture 2" descr="\begin{figure}&#10;\centering&#10;{}%&#10;\epsffile{harmsum.eps}&#10;\end{fig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8441" y="3458369"/>
            <a:ext cx="4091896" cy="3411368"/>
          </a:xfrm>
          <a:prstGeom prst="rect">
            <a:avLst/>
          </a:prstGeom>
          <a:noFill/>
          <a:extLst>
            <a:ext uri="{909E8E84-426E-40DD-AFC4-6F175D3DCCD1}">
              <a14:hiddenFill xmlns:a14="http://schemas.microsoft.com/office/drawing/2010/main">
                <a:solidFill>
                  <a:srgbClr val="FFFFFF"/>
                </a:solidFill>
              </a14:hiddenFill>
            </a:ext>
          </a:extLst>
        </p:spPr>
      </p:pic>
      <p:sp>
        <p:nvSpPr>
          <p:cNvPr id="25602" name="Rectangle 4"/>
          <p:cNvSpPr>
            <a:spLocks noChangeArrowheads="1"/>
          </p:cNvSpPr>
          <p:nvPr/>
        </p:nvSpPr>
        <p:spPr bwMode="auto">
          <a:xfrm>
            <a:off x="685800" y="1125538"/>
            <a:ext cx="7772400" cy="466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838200" lvl="1" indent="-381000" algn="l">
              <a:spcBef>
                <a:spcPct val="20000"/>
              </a:spcBef>
              <a:buFontTx/>
              <a:buChar char="•"/>
            </a:pPr>
            <a:r>
              <a:rPr lang="nl-NL" dirty="0" smtClean="0">
                <a:solidFill>
                  <a:srgbClr val="000000"/>
                </a:solidFill>
              </a:rPr>
              <a:t>Golffunctie (beschrijft kans op meetresultaat)</a:t>
            </a:r>
          </a:p>
          <a:p>
            <a:pPr marL="838200" lvl="1" indent="-381000" algn="l">
              <a:spcBef>
                <a:spcPct val="20000"/>
              </a:spcBef>
              <a:buFontTx/>
              <a:buChar char="•"/>
            </a:pPr>
            <a:r>
              <a:rPr lang="nl-NL" dirty="0" err="1" smtClean="0">
                <a:solidFill>
                  <a:srgbClr val="000000"/>
                </a:solidFill>
              </a:rPr>
              <a:t>Schrödingervergelijking</a:t>
            </a:r>
            <a:endParaRPr lang="nl-NL" dirty="0" smtClean="0">
              <a:solidFill>
                <a:srgbClr val="000000"/>
              </a:solidFill>
            </a:endParaRPr>
          </a:p>
          <a:p>
            <a:pPr marL="838200" lvl="1" indent="-381000" algn="l">
              <a:spcBef>
                <a:spcPct val="20000"/>
              </a:spcBef>
              <a:buFontTx/>
              <a:buChar char="•"/>
            </a:pPr>
            <a:r>
              <a:rPr lang="nl-NL" dirty="0" smtClean="0">
                <a:solidFill>
                  <a:srgbClr val="000000"/>
                </a:solidFill>
              </a:rPr>
              <a:t>(</a:t>
            </a:r>
            <a:r>
              <a:rPr lang="nl-NL" dirty="0" err="1" smtClean="0">
                <a:solidFill>
                  <a:srgbClr val="000000"/>
                </a:solidFill>
              </a:rPr>
              <a:t>on</a:t>
            </a:r>
            <a:r>
              <a:rPr lang="nl-NL" dirty="0" smtClean="0">
                <a:solidFill>
                  <a:srgbClr val="000000"/>
                </a:solidFill>
              </a:rPr>
              <a:t>)eindig diepe </a:t>
            </a:r>
            <a:r>
              <a:rPr lang="nl-NL" sz="2200" dirty="0" smtClean="0">
                <a:solidFill>
                  <a:srgbClr val="000000"/>
                </a:solidFill>
              </a:rPr>
              <a:t>potentiaalput</a:t>
            </a:r>
          </a:p>
          <a:p>
            <a:pPr marL="838200" lvl="1" indent="-381000" algn="l">
              <a:spcBef>
                <a:spcPct val="20000"/>
              </a:spcBef>
              <a:buFontTx/>
              <a:buChar char="•"/>
            </a:pPr>
            <a:r>
              <a:rPr lang="nl-NL" dirty="0" err="1" smtClean="0">
                <a:solidFill>
                  <a:srgbClr val="000000"/>
                </a:solidFill>
              </a:rPr>
              <a:t>Tunneling</a:t>
            </a:r>
            <a:endParaRPr lang="nl-NL" dirty="0" smtClean="0">
              <a:solidFill>
                <a:srgbClr val="000000"/>
              </a:solidFill>
            </a:endParaRPr>
          </a:p>
          <a:p>
            <a:pPr marL="838200" lvl="1" indent="-381000" algn="l">
              <a:spcBef>
                <a:spcPct val="20000"/>
              </a:spcBef>
              <a:buFontTx/>
              <a:buChar char="•"/>
            </a:pPr>
            <a:r>
              <a:rPr lang="nl-NL" dirty="0" smtClean="0">
                <a:solidFill>
                  <a:srgbClr val="000000"/>
                </a:solidFill>
              </a:rPr>
              <a:t>Heisenbergonzekerheid</a:t>
            </a:r>
          </a:p>
          <a:p>
            <a:pPr marL="838200" lvl="1" indent="-381000" algn="l">
              <a:spcBef>
                <a:spcPct val="20000"/>
              </a:spcBef>
              <a:buFontTx/>
              <a:buChar char="•"/>
            </a:pPr>
            <a:r>
              <a:rPr lang="nl-NL" dirty="0" err="1" smtClean="0">
                <a:solidFill>
                  <a:srgbClr val="000000"/>
                </a:solidFill>
              </a:rPr>
              <a:t>Pauli</a:t>
            </a:r>
            <a:r>
              <a:rPr lang="nl-NL" dirty="0" smtClean="0">
                <a:solidFill>
                  <a:srgbClr val="000000"/>
                </a:solidFill>
              </a:rPr>
              <a:t>-uitsluitingsprincipe</a:t>
            </a:r>
          </a:p>
          <a:p>
            <a:pPr marL="838200" lvl="1" indent="-381000" algn="l">
              <a:spcBef>
                <a:spcPct val="20000"/>
              </a:spcBef>
              <a:buFontTx/>
              <a:buChar char="•"/>
            </a:pPr>
            <a:r>
              <a:rPr lang="nl-NL" dirty="0" smtClean="0">
                <a:solidFill>
                  <a:srgbClr val="000000"/>
                </a:solidFill>
              </a:rPr>
              <a:t>Energietoestanden atoom</a:t>
            </a:r>
          </a:p>
          <a:p>
            <a:pPr marL="838200" lvl="1" indent="-381000" algn="l">
              <a:spcBef>
                <a:spcPct val="20000"/>
              </a:spcBef>
              <a:buFontTx/>
              <a:buChar char="•"/>
            </a:pPr>
            <a:r>
              <a:rPr lang="nl-NL" dirty="0" smtClean="0">
                <a:solidFill>
                  <a:schemeClr val="bg1">
                    <a:lumMod val="50000"/>
                  </a:schemeClr>
                </a:solidFill>
              </a:rPr>
              <a:t>Fluorescentie</a:t>
            </a:r>
          </a:p>
          <a:p>
            <a:pPr marL="838200" lvl="1" indent="-381000" algn="l">
              <a:spcBef>
                <a:spcPct val="20000"/>
              </a:spcBef>
              <a:buFontTx/>
              <a:buChar char="•"/>
            </a:pPr>
            <a:r>
              <a:rPr lang="nl-NL" dirty="0" smtClean="0">
                <a:solidFill>
                  <a:schemeClr val="bg1">
                    <a:lumMod val="50000"/>
                  </a:schemeClr>
                </a:solidFill>
              </a:rPr>
              <a:t>Molecuulbinding</a:t>
            </a:r>
          </a:p>
          <a:p>
            <a:pPr marL="838200" lvl="1" indent="-381000" algn="l">
              <a:spcBef>
                <a:spcPct val="20000"/>
              </a:spcBef>
              <a:buFontTx/>
              <a:buChar char="•"/>
            </a:pPr>
            <a:r>
              <a:rPr lang="nl-NL" dirty="0" smtClean="0">
                <a:solidFill>
                  <a:schemeClr val="bg1">
                    <a:lumMod val="50000"/>
                  </a:schemeClr>
                </a:solidFill>
              </a:rPr>
              <a:t>Moleculaire spectra</a:t>
            </a:r>
          </a:p>
          <a:p>
            <a:pPr algn="l">
              <a:lnSpc>
                <a:spcPct val="140000"/>
              </a:lnSpc>
              <a:spcBef>
                <a:spcPct val="20000"/>
              </a:spcBef>
            </a:pPr>
            <a:endParaRPr lang="nl-NL" dirty="0" smtClean="0">
              <a:solidFill>
                <a:srgbClr val="000000"/>
              </a:solidFill>
            </a:endParaRPr>
          </a:p>
        </p:txBody>
      </p:sp>
      <p:sp>
        <p:nvSpPr>
          <p:cNvPr id="25603" name="Rectangle 5"/>
          <p:cNvSpPr>
            <a:spLocks noChangeArrowheads="1"/>
          </p:cNvSpPr>
          <p:nvPr/>
        </p:nvSpPr>
        <p:spPr bwMode="auto">
          <a:xfrm>
            <a:off x="568325" y="71438"/>
            <a:ext cx="8029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a:r>
              <a:rPr lang="en-GB" dirty="0" err="1" smtClean="0">
                <a:solidFill>
                  <a:srgbClr val="000000"/>
                </a:solidFill>
              </a:rPr>
              <a:t>Herhaalde</a:t>
            </a:r>
            <a:r>
              <a:rPr lang="en-GB" dirty="0" smtClean="0">
                <a:solidFill>
                  <a:srgbClr val="000000"/>
                </a:solidFill>
              </a:rPr>
              <a:t> </a:t>
            </a:r>
            <a:r>
              <a:rPr lang="en-GB" dirty="0" err="1" smtClean="0">
                <a:solidFill>
                  <a:srgbClr val="000000"/>
                </a:solidFill>
              </a:rPr>
              <a:t>voorkennis</a:t>
            </a:r>
            <a:endParaRPr lang="en-GB" dirty="0">
              <a:solidFill>
                <a:srgbClr val="000000"/>
              </a:solidFill>
            </a:endParaRPr>
          </a:p>
        </p:txBody>
      </p:sp>
      <p:sp>
        <p:nvSpPr>
          <p:cNvPr id="25604" name="Line 6"/>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GB">
              <a:solidFill>
                <a:srgbClr val="000000"/>
              </a:solidFill>
            </a:endParaRPr>
          </a:p>
        </p:txBody>
      </p:sp>
      <p:sp>
        <p:nvSpPr>
          <p:cNvPr id="2" name="Rectangle 1"/>
          <p:cNvSpPr/>
          <p:nvPr/>
        </p:nvSpPr>
        <p:spPr>
          <a:xfrm>
            <a:off x="3294112" y="6578188"/>
            <a:ext cx="5886400" cy="523220"/>
          </a:xfrm>
          <a:prstGeom prst="rect">
            <a:avLst/>
          </a:prstGeom>
        </p:spPr>
        <p:txBody>
          <a:bodyPr wrap="square">
            <a:spAutoFit/>
          </a:bodyPr>
          <a:lstStyle/>
          <a:p>
            <a:r>
              <a:rPr lang="en-GB" sz="1400" dirty="0">
                <a:solidFill>
                  <a:srgbClr val="000000"/>
                </a:solidFill>
                <a:hlinkClick r:id="rId3"/>
              </a:rPr>
              <a:t>http://www.eng.fsu.edu/~</a:t>
            </a:r>
            <a:r>
              <a:rPr lang="en-GB" sz="1400" dirty="0" smtClean="0">
                <a:solidFill>
                  <a:srgbClr val="000000"/>
                </a:solidFill>
                <a:hlinkClick r:id="rId3"/>
              </a:rPr>
              <a:t>dommelen/quantum/style_a/harm.html</a:t>
            </a:r>
            <a:endParaRPr lang="en-GB" sz="1400" dirty="0" smtClean="0">
              <a:solidFill>
                <a:srgbClr val="000000"/>
              </a:solidFill>
            </a:endParaRPr>
          </a:p>
          <a:p>
            <a:endParaRPr lang="en-GB" sz="1400" dirty="0">
              <a:solidFill>
                <a:srgbClr val="000000"/>
              </a:solidFill>
            </a:endParaRPr>
          </a:p>
        </p:txBody>
      </p:sp>
      <p:sp>
        <p:nvSpPr>
          <p:cNvPr id="3" name="Rectangle 2"/>
          <p:cNvSpPr/>
          <p:nvPr/>
        </p:nvSpPr>
        <p:spPr>
          <a:xfrm>
            <a:off x="9344701" y="5268051"/>
            <a:ext cx="4572000" cy="1569660"/>
          </a:xfrm>
          <a:prstGeom prst="rect">
            <a:avLst/>
          </a:prstGeom>
        </p:spPr>
        <p:txBody>
          <a:bodyPr>
            <a:spAutoFit/>
          </a:bodyPr>
          <a:lstStyle/>
          <a:p>
            <a:r>
              <a:rPr lang="en-GB" dirty="0">
                <a:hlinkClick r:id="rId4"/>
              </a:rPr>
              <a:t>http://</a:t>
            </a:r>
            <a:r>
              <a:rPr lang="en-GB" dirty="0" smtClean="0">
                <a:hlinkClick r:id="rId4"/>
              </a:rPr>
              <a:t>en.wikipedia.org/wiki/Zero-phonon_line_and_phonon_sideband</a:t>
            </a:r>
            <a:endParaRPr lang="en-GB" dirty="0" smtClean="0"/>
          </a:p>
          <a:p>
            <a:endParaRPr lang="en-GB" dirty="0"/>
          </a:p>
        </p:txBody>
      </p:sp>
      <p:pic>
        <p:nvPicPr>
          <p:cNvPr id="317442" name="Picture 2" descr="http://upload.wikimedia.org/wikipedia/commons/thumb/6/6a/Phonon-energy-diagram.png/325px-Phonon-energy-diagram.pn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88624" y="1125538"/>
            <a:ext cx="3095625" cy="3867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937766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ChangeArrowheads="1"/>
          </p:cNvSpPr>
          <p:nvPr/>
        </p:nvSpPr>
        <p:spPr bwMode="auto">
          <a:xfrm>
            <a:off x="685800" y="5410200"/>
            <a:ext cx="77724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838200" lvl="1" indent="-381000" algn="l">
              <a:spcBef>
                <a:spcPct val="20000"/>
              </a:spcBef>
            </a:pPr>
            <a:r>
              <a:rPr lang="nl-NL" sz="2000" dirty="0" smtClean="0">
                <a:solidFill>
                  <a:schemeClr val="accent2"/>
                </a:solidFill>
              </a:rPr>
              <a:t>Wat is het klassieke equivalent?    </a:t>
            </a:r>
          </a:p>
        </p:txBody>
      </p:sp>
      <p:sp>
        <p:nvSpPr>
          <p:cNvPr id="25603" name="Rectangle 5"/>
          <p:cNvSpPr>
            <a:spLocks noChangeArrowheads="1"/>
          </p:cNvSpPr>
          <p:nvPr/>
        </p:nvSpPr>
        <p:spPr bwMode="auto">
          <a:xfrm>
            <a:off x="568325" y="71438"/>
            <a:ext cx="8029575"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l"/>
            <a:r>
              <a:rPr lang="en-US" dirty="0" err="1" smtClean="0"/>
              <a:t>Schrödingervergelijking</a:t>
            </a:r>
            <a:r>
              <a:rPr lang="en-US" dirty="0" smtClean="0"/>
              <a:t> (1D, </a:t>
            </a:r>
            <a:r>
              <a:rPr lang="en-US" dirty="0" err="1" smtClean="0"/>
              <a:t>tijdafhankelijk</a:t>
            </a:r>
            <a:r>
              <a:rPr lang="en-US" dirty="0" smtClean="0"/>
              <a:t>)</a:t>
            </a:r>
            <a:endParaRPr lang="nl-NL" dirty="0" smtClean="0">
              <a:solidFill>
                <a:schemeClr val="tx2"/>
              </a:solidFill>
            </a:endParaRPr>
          </a:p>
        </p:txBody>
      </p:sp>
      <p:sp>
        <p:nvSpPr>
          <p:cNvPr id="25604" name="Line 6"/>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xmlns="">
                <a:noFill/>
              </a14:hiddenFill>
            </a:ext>
          </a:extLst>
        </p:spPr>
        <p:txBody>
          <a:bodyPr wrap="none" anchor="ctr"/>
          <a:lstStyle/>
          <a:p>
            <a:endParaRPr lang="en-GB"/>
          </a:p>
        </p:txBody>
      </p:sp>
      <p:sp>
        <p:nvSpPr>
          <p:cNvPr id="12" name="Rectangle 11"/>
          <p:cNvSpPr/>
          <p:nvPr/>
        </p:nvSpPr>
        <p:spPr>
          <a:xfrm>
            <a:off x="914400" y="6324600"/>
            <a:ext cx="6172200" cy="738664"/>
          </a:xfrm>
          <a:prstGeom prst="rect">
            <a:avLst/>
          </a:prstGeom>
        </p:spPr>
        <p:txBody>
          <a:bodyPr wrap="square">
            <a:spAutoFit/>
          </a:bodyPr>
          <a:lstStyle/>
          <a:p>
            <a:r>
              <a:rPr lang="en-US" sz="1400" dirty="0" smtClean="0">
                <a:hlinkClick r:id="rId4"/>
              </a:rPr>
              <a:t>http://www.physnet.org/modules/pdf_modules/m248.pdf</a:t>
            </a:r>
          </a:p>
          <a:p>
            <a:r>
              <a:rPr lang="en-US" sz="1400" dirty="0" smtClean="0">
                <a:hlinkClick r:id="rId4"/>
              </a:rPr>
              <a:t>http://www.eng.fsu.edu/~dommelen/quantum/style_a/schrod.html</a:t>
            </a:r>
            <a:endParaRPr lang="en-US" sz="1400" dirty="0" smtClean="0"/>
          </a:p>
          <a:p>
            <a:endParaRPr lang="en-US" sz="1400" dirty="0"/>
          </a:p>
        </p:txBody>
      </p:sp>
      <p:sp>
        <p:nvSpPr>
          <p:cNvPr id="14" name="Rectangle 13"/>
          <p:cNvSpPr/>
          <p:nvPr/>
        </p:nvSpPr>
        <p:spPr>
          <a:xfrm>
            <a:off x="6536313" y="3505200"/>
            <a:ext cx="2146742" cy="923330"/>
          </a:xfrm>
          <a:prstGeom prst="rect">
            <a:avLst/>
          </a:prstGeom>
        </p:spPr>
        <p:txBody>
          <a:bodyPr wrap="none">
            <a:spAutoFit/>
          </a:bodyPr>
          <a:lstStyle/>
          <a:p>
            <a:pPr>
              <a:buFont typeface="Wingdings" pitchFamily="5" charset="2"/>
              <a:buChar char="ë"/>
            </a:pPr>
            <a:r>
              <a:rPr lang="nl-NL" sz="1800" dirty="0" smtClean="0">
                <a:solidFill>
                  <a:srgbClr val="000080"/>
                </a:solidFill>
              </a:rPr>
              <a:t>tijd</a:t>
            </a:r>
            <a:r>
              <a:rPr lang="nl-NL" sz="1800" i="1" dirty="0" smtClean="0">
                <a:solidFill>
                  <a:srgbClr val="000080"/>
                </a:solidFill>
              </a:rPr>
              <a:t>on</a:t>
            </a:r>
            <a:r>
              <a:rPr lang="nl-NL" sz="1800" dirty="0" smtClean="0">
                <a:solidFill>
                  <a:srgbClr val="000080"/>
                </a:solidFill>
              </a:rPr>
              <a:t>afhankelijke </a:t>
            </a:r>
          </a:p>
          <a:p>
            <a:r>
              <a:rPr lang="nl-NL" sz="1800" dirty="0" smtClean="0">
                <a:solidFill>
                  <a:srgbClr val="000080"/>
                </a:solidFill>
              </a:rPr>
              <a:t>oplossing</a:t>
            </a:r>
          </a:p>
          <a:p>
            <a:pPr>
              <a:buFont typeface="Wingdings" pitchFamily="5" charset="2"/>
              <a:buChar char="ë"/>
            </a:pPr>
            <a:endParaRPr lang="nl-NL" sz="1800" dirty="0" smtClean="0">
              <a:solidFill>
                <a:srgbClr val="000080"/>
              </a:solidFill>
            </a:endParaRPr>
          </a:p>
        </p:txBody>
      </p:sp>
      <p:sp>
        <p:nvSpPr>
          <p:cNvPr id="16" name="Rectangle 15"/>
          <p:cNvSpPr/>
          <p:nvPr/>
        </p:nvSpPr>
        <p:spPr>
          <a:xfrm>
            <a:off x="5257800" y="5410200"/>
            <a:ext cx="1940948" cy="369332"/>
          </a:xfrm>
          <a:prstGeom prst="rect">
            <a:avLst/>
          </a:prstGeom>
        </p:spPr>
        <p:txBody>
          <a:bodyPr wrap="none">
            <a:spAutoFit/>
          </a:bodyPr>
          <a:lstStyle/>
          <a:p>
            <a:r>
              <a:rPr lang="nl-NL" sz="1800" dirty="0" smtClean="0">
                <a:solidFill>
                  <a:schemeClr val="accent2"/>
                </a:solidFill>
              </a:rPr>
              <a:t>Newton: </a:t>
            </a:r>
            <a:r>
              <a:rPr lang="nl-NL" sz="1800" b="1" i="1" dirty="0" smtClean="0">
                <a:solidFill>
                  <a:schemeClr val="accent2"/>
                </a:solidFill>
              </a:rPr>
              <a:t>F</a:t>
            </a:r>
            <a:r>
              <a:rPr lang="nl-NL" sz="1800" dirty="0" smtClean="0">
                <a:solidFill>
                  <a:schemeClr val="accent2"/>
                </a:solidFill>
              </a:rPr>
              <a:t> = </a:t>
            </a:r>
            <a:r>
              <a:rPr lang="nl-NL" sz="1800" b="1" i="1" dirty="0" err="1" smtClean="0">
                <a:solidFill>
                  <a:schemeClr val="accent2"/>
                </a:solidFill>
              </a:rPr>
              <a:t>m</a:t>
            </a:r>
            <a:r>
              <a:rPr lang="nl-NL" sz="800" b="1" i="1" dirty="0" smtClean="0">
                <a:solidFill>
                  <a:schemeClr val="accent2"/>
                </a:solidFill>
              </a:rPr>
              <a:t> </a:t>
            </a:r>
            <a:r>
              <a:rPr lang="nl-NL" sz="1800" b="1" i="1" dirty="0" smtClean="0">
                <a:solidFill>
                  <a:schemeClr val="accent2"/>
                </a:solidFill>
              </a:rPr>
              <a:t>a</a:t>
            </a:r>
            <a:endParaRPr lang="en-US" sz="1800" b="1" i="1" dirty="0">
              <a:solidFill>
                <a:srgbClr val="000080"/>
              </a:solidFill>
            </a:endParaRPr>
          </a:p>
        </p:txBody>
      </p:sp>
      <p:graphicFrame>
        <p:nvGraphicFramePr>
          <p:cNvPr id="246786" name="Object 2"/>
          <p:cNvGraphicFramePr>
            <a:graphicFrameLocks noChangeAspect="1"/>
          </p:cNvGraphicFramePr>
          <p:nvPr>
            <p:extLst>
              <p:ext uri="{D42A27DB-BD31-4B8C-83A1-F6EECF244321}">
                <p14:modId xmlns:p14="http://schemas.microsoft.com/office/powerpoint/2010/main" val="3186614571"/>
              </p:ext>
            </p:extLst>
          </p:nvPr>
        </p:nvGraphicFramePr>
        <p:xfrm>
          <a:off x="3271838" y="882650"/>
          <a:ext cx="1255712" cy="296863"/>
        </p:xfrm>
        <a:graphic>
          <a:graphicData uri="http://schemas.openxmlformats.org/presentationml/2006/ole">
            <mc:AlternateContent xmlns:mc="http://schemas.openxmlformats.org/markup-compatibility/2006">
              <mc:Choice xmlns:v="urn:schemas-microsoft-com:vml" Requires="v">
                <p:oleObj spid="_x0000_s313879" name="Equation" r:id="rId5" imgW="736560" imgH="177480" progId="Equation.3">
                  <p:embed/>
                </p:oleObj>
              </mc:Choice>
              <mc:Fallback>
                <p:oleObj name="Equation" r:id="rId5" imgW="736560" imgH="177480" progId="Equation.3">
                  <p:embed/>
                  <p:pic>
                    <p:nvPicPr>
                      <p:cNvPr id="0" name="Picture 35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1838" y="882650"/>
                        <a:ext cx="1255712" cy="29686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246787" name="Object 3"/>
          <p:cNvGraphicFramePr>
            <a:graphicFrameLocks noChangeAspect="1"/>
          </p:cNvGraphicFramePr>
          <p:nvPr>
            <p:extLst>
              <p:ext uri="{D42A27DB-BD31-4B8C-83A1-F6EECF244321}">
                <p14:modId xmlns:p14="http://schemas.microsoft.com/office/powerpoint/2010/main" val="2421901189"/>
              </p:ext>
            </p:extLst>
          </p:nvPr>
        </p:nvGraphicFramePr>
        <p:xfrm>
          <a:off x="1327150" y="909638"/>
          <a:ext cx="1365250" cy="338137"/>
        </p:xfrm>
        <a:graphic>
          <a:graphicData uri="http://schemas.openxmlformats.org/presentationml/2006/ole">
            <mc:AlternateContent xmlns:mc="http://schemas.openxmlformats.org/markup-compatibility/2006">
              <mc:Choice xmlns:v="urn:schemas-microsoft-com:vml" Requires="v">
                <p:oleObj spid="_x0000_s313880" name="Equation" r:id="rId7" imgW="799920" imgH="203040" progId="Equation.3">
                  <p:embed/>
                </p:oleObj>
              </mc:Choice>
              <mc:Fallback>
                <p:oleObj name="Equation" r:id="rId7" imgW="799920" imgH="203040" progId="Equation.3">
                  <p:embed/>
                  <p:pic>
                    <p:nvPicPr>
                      <p:cNvPr id="0" name="Picture 35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27150" y="909638"/>
                        <a:ext cx="1365250" cy="33813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246788" name="Object 4"/>
          <p:cNvGraphicFramePr>
            <a:graphicFrameLocks noChangeAspect="1"/>
          </p:cNvGraphicFramePr>
          <p:nvPr/>
        </p:nvGraphicFramePr>
        <p:xfrm>
          <a:off x="1400175" y="1401763"/>
          <a:ext cx="1343025" cy="350837"/>
        </p:xfrm>
        <a:graphic>
          <a:graphicData uri="http://schemas.openxmlformats.org/presentationml/2006/ole">
            <mc:AlternateContent xmlns:mc="http://schemas.openxmlformats.org/markup-compatibility/2006">
              <mc:Choice xmlns:v="urn:schemas-microsoft-com:vml" Requires="v">
                <p:oleObj spid="_x0000_s313881" name="Equation" r:id="rId9" imgW="723900" imgH="190500" progId="Equation.3">
                  <p:embed/>
                </p:oleObj>
              </mc:Choice>
              <mc:Fallback>
                <p:oleObj name="Equation" r:id="rId9" imgW="723900" imgH="190500" progId="Equation.3">
                  <p:embed/>
                  <p:pic>
                    <p:nvPicPr>
                      <p:cNvPr id="0" name="Picture 35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00175" y="1401763"/>
                        <a:ext cx="1343025" cy="35083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246789" name="Object 5"/>
          <p:cNvGraphicFramePr>
            <a:graphicFrameLocks noChangeAspect="1"/>
          </p:cNvGraphicFramePr>
          <p:nvPr/>
        </p:nvGraphicFramePr>
        <p:xfrm>
          <a:off x="1219200" y="2012950"/>
          <a:ext cx="2895600" cy="654050"/>
        </p:xfrm>
        <a:graphic>
          <a:graphicData uri="http://schemas.openxmlformats.org/presentationml/2006/ole">
            <mc:AlternateContent xmlns:mc="http://schemas.openxmlformats.org/markup-compatibility/2006">
              <mc:Choice xmlns:v="urn:schemas-microsoft-com:vml" Requires="v">
                <p:oleObj spid="_x0000_s313882" name="Equation" r:id="rId11" imgW="1562100" imgH="355600" progId="Equation.3">
                  <p:embed/>
                </p:oleObj>
              </mc:Choice>
              <mc:Fallback>
                <p:oleObj name="Equation" r:id="rId11" imgW="1562100" imgH="355600" progId="Equation.3">
                  <p:embed/>
                  <p:pic>
                    <p:nvPicPr>
                      <p:cNvPr id="0" name="Picture 35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19200" y="2012950"/>
                        <a:ext cx="2895600" cy="65405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246790" name="Object 6"/>
          <p:cNvGraphicFramePr>
            <a:graphicFrameLocks noChangeAspect="1"/>
          </p:cNvGraphicFramePr>
          <p:nvPr>
            <p:extLst>
              <p:ext uri="{D42A27DB-BD31-4B8C-83A1-F6EECF244321}">
                <p14:modId xmlns:p14="http://schemas.microsoft.com/office/powerpoint/2010/main" val="2773241178"/>
              </p:ext>
            </p:extLst>
          </p:nvPr>
        </p:nvGraphicFramePr>
        <p:xfrm>
          <a:off x="1123950" y="2784475"/>
          <a:ext cx="3935413" cy="723900"/>
        </p:xfrm>
        <a:graphic>
          <a:graphicData uri="http://schemas.openxmlformats.org/presentationml/2006/ole">
            <mc:AlternateContent xmlns:mc="http://schemas.openxmlformats.org/markup-compatibility/2006">
              <mc:Choice xmlns:v="urn:schemas-microsoft-com:vml" Requires="v">
                <p:oleObj spid="_x0000_s313883" name="Equation" r:id="rId13" imgW="2120760" imgH="393480" progId="Equation.3">
                  <p:embed/>
                </p:oleObj>
              </mc:Choice>
              <mc:Fallback>
                <p:oleObj name="Equation" r:id="rId13" imgW="2120760" imgH="393480" progId="Equation.3">
                  <p:embed/>
                  <p:pic>
                    <p:nvPicPr>
                      <p:cNvPr id="0" name="Picture 35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23950" y="2784475"/>
                        <a:ext cx="3935413" cy="7239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246791" name="Object 7"/>
          <p:cNvGraphicFramePr>
            <a:graphicFrameLocks noChangeAspect="1"/>
          </p:cNvGraphicFramePr>
          <p:nvPr>
            <p:extLst>
              <p:ext uri="{D42A27DB-BD31-4B8C-83A1-F6EECF244321}">
                <p14:modId xmlns:p14="http://schemas.microsoft.com/office/powerpoint/2010/main" val="1047606887"/>
              </p:ext>
            </p:extLst>
          </p:nvPr>
        </p:nvGraphicFramePr>
        <p:xfrm>
          <a:off x="5915025" y="2708275"/>
          <a:ext cx="2589213" cy="771525"/>
        </p:xfrm>
        <a:graphic>
          <a:graphicData uri="http://schemas.openxmlformats.org/presentationml/2006/ole">
            <mc:AlternateContent xmlns:mc="http://schemas.openxmlformats.org/markup-compatibility/2006">
              <mc:Choice xmlns:v="urn:schemas-microsoft-com:vml" Requires="v">
                <p:oleObj spid="_x0000_s313884" name="Equation" r:id="rId15" imgW="1396800" imgH="419040" progId="Equation.3">
                  <p:embed/>
                </p:oleObj>
              </mc:Choice>
              <mc:Fallback>
                <p:oleObj name="Equation" r:id="rId15" imgW="1396800" imgH="419040" progId="Equation.3">
                  <p:embed/>
                  <p:pic>
                    <p:nvPicPr>
                      <p:cNvPr id="0" name="Picture 35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915025" y="2708275"/>
                        <a:ext cx="2589213" cy="77152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246792" name="Object 8"/>
          <p:cNvGraphicFramePr>
            <a:graphicFrameLocks noChangeAspect="1"/>
          </p:cNvGraphicFramePr>
          <p:nvPr>
            <p:extLst>
              <p:ext uri="{D42A27DB-BD31-4B8C-83A1-F6EECF244321}">
                <p14:modId xmlns:p14="http://schemas.microsoft.com/office/powerpoint/2010/main" val="2781632579"/>
              </p:ext>
            </p:extLst>
          </p:nvPr>
        </p:nvGraphicFramePr>
        <p:xfrm>
          <a:off x="1419225" y="4079875"/>
          <a:ext cx="2825750" cy="771525"/>
        </p:xfrm>
        <a:graphic>
          <a:graphicData uri="http://schemas.openxmlformats.org/presentationml/2006/ole">
            <mc:AlternateContent xmlns:mc="http://schemas.openxmlformats.org/markup-compatibility/2006">
              <mc:Choice xmlns:v="urn:schemas-microsoft-com:vml" Requires="v">
                <p:oleObj spid="_x0000_s313885" name="Equation" r:id="rId17" imgW="1523880" imgH="419040" progId="Equation.3">
                  <p:embed/>
                </p:oleObj>
              </mc:Choice>
              <mc:Fallback>
                <p:oleObj name="Equation" r:id="rId17" imgW="1523880" imgH="419040" progId="Equation.3">
                  <p:embed/>
                  <p:pic>
                    <p:nvPicPr>
                      <p:cNvPr id="0" name="Picture 35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19225" y="4079875"/>
                        <a:ext cx="2825750" cy="77152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451527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7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67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67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679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679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4679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60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p:bldP spid="14" grpId="0"/>
      <p:bldP spid="1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684213" y="828675"/>
            <a:ext cx="8278812" cy="5876925"/>
          </a:xfrm>
          <a:prstGeom prst="rect">
            <a:avLst/>
          </a:prstGeom>
          <a:noFill/>
          <a:ln w="9525">
            <a:noFill/>
            <a:miter lim="800000"/>
            <a:headEnd/>
            <a:tailEnd/>
          </a:ln>
        </p:spPr>
        <p:txBody>
          <a:bodyPr>
            <a:prstTxWarp prst="textNoShape">
              <a:avLst/>
            </a:prstTxWarp>
          </a:bodyPr>
          <a:lstStyle/>
          <a:p>
            <a:pPr algn="l">
              <a:buFontTx/>
              <a:buChar char="-"/>
            </a:pPr>
            <a:r>
              <a:rPr lang="nl-NL" sz="2000" dirty="0" smtClean="0">
                <a:solidFill>
                  <a:srgbClr val="000000"/>
                </a:solidFill>
              </a:rPr>
              <a:t> is gelokaliseerd in plaats en tijd</a:t>
            </a:r>
          </a:p>
          <a:p>
            <a:pPr algn="l">
              <a:buFontTx/>
              <a:buChar char="-"/>
            </a:pPr>
            <a:r>
              <a:rPr lang="nl-NL" sz="2000" dirty="0" smtClean="0">
                <a:solidFill>
                  <a:srgbClr val="000000"/>
                </a:solidFill>
              </a:rPr>
              <a:t> heeft een bepaalde massa</a:t>
            </a:r>
          </a:p>
          <a:p>
            <a:pPr algn="l"/>
            <a:r>
              <a:rPr lang="nl-NL" sz="2000" dirty="0" smtClean="0">
                <a:solidFill>
                  <a:srgbClr val="000000"/>
                </a:solidFill>
              </a:rPr>
              <a:t>- heeft een bepaalde impuls</a:t>
            </a:r>
          </a:p>
          <a:p>
            <a:pPr algn="l"/>
            <a:r>
              <a:rPr lang="nl-NL" sz="2000" dirty="0" smtClean="0">
                <a:solidFill>
                  <a:srgbClr val="000000"/>
                </a:solidFill>
              </a:rPr>
              <a:t>- heeft een bepaalde energie</a:t>
            </a:r>
          </a:p>
          <a:p>
            <a:pPr algn="l"/>
            <a:endParaRPr lang="nl-NL" sz="2000" dirty="0" smtClean="0">
              <a:solidFill>
                <a:srgbClr val="000000"/>
              </a:solidFill>
            </a:endParaRPr>
          </a:p>
          <a:p>
            <a:pPr algn="l"/>
            <a:r>
              <a:rPr lang="nl-NL" sz="2000" dirty="0" smtClean="0">
                <a:solidFill>
                  <a:srgbClr val="000000"/>
                </a:solidFill>
              </a:rPr>
              <a:t>Dit zijn de kenmerken van:					</a:t>
            </a:r>
          </a:p>
          <a:p>
            <a:pPr algn="l"/>
            <a:endParaRPr lang="nl-NL" sz="2000" dirty="0" smtClean="0">
              <a:solidFill>
                <a:srgbClr val="000000"/>
              </a:solidFill>
            </a:endParaRPr>
          </a:p>
          <a:p>
            <a:pPr algn="l"/>
            <a:endParaRPr lang="nl-NL" sz="2000" dirty="0">
              <a:solidFill>
                <a:srgbClr val="000000"/>
              </a:solidFill>
            </a:endParaRPr>
          </a:p>
          <a:p>
            <a:pPr algn="l"/>
            <a:r>
              <a:rPr lang="nl-NL" sz="2000" dirty="0">
                <a:solidFill>
                  <a:srgbClr val="000000"/>
                </a:solidFill>
              </a:rPr>
              <a:t>a) </a:t>
            </a:r>
            <a:r>
              <a:rPr lang="nl-NL" sz="2000" dirty="0" smtClean="0">
                <a:solidFill>
                  <a:srgbClr val="000000"/>
                </a:solidFill>
              </a:rPr>
              <a:t>  een deeltje.</a:t>
            </a:r>
          </a:p>
          <a:p>
            <a:pPr algn="l"/>
            <a:endParaRPr lang="nl-NL" sz="2000" dirty="0" smtClean="0">
              <a:solidFill>
                <a:srgbClr val="000000"/>
              </a:solidFill>
            </a:endParaRPr>
          </a:p>
          <a:p>
            <a:pPr algn="l"/>
            <a:r>
              <a:rPr lang="nl-NL" sz="2000" dirty="0" err="1" smtClean="0">
                <a:solidFill>
                  <a:srgbClr val="000000"/>
                </a:solidFill>
              </a:rPr>
              <a:t>b</a:t>
            </a:r>
            <a:r>
              <a:rPr lang="nl-NL" sz="2000" dirty="0" smtClean="0">
                <a:solidFill>
                  <a:srgbClr val="000000"/>
                </a:solidFill>
              </a:rPr>
              <a:t>)   een golf</a:t>
            </a:r>
          </a:p>
          <a:p>
            <a:pPr marL="457200" indent="-457200" algn="l"/>
            <a:endParaRPr lang="nl-NL" sz="2000" dirty="0" smtClean="0">
              <a:solidFill>
                <a:srgbClr val="000000"/>
              </a:solidFill>
            </a:endParaRPr>
          </a:p>
          <a:p>
            <a:pPr marL="457200" indent="-457200" algn="l">
              <a:buFontTx/>
              <a:buAutoNum type="alphaLcParenR" startAt="3"/>
            </a:pPr>
            <a:r>
              <a:rPr lang="nl-NL" sz="2000" dirty="0" smtClean="0">
                <a:solidFill>
                  <a:srgbClr val="000000"/>
                </a:solidFill>
              </a:rPr>
              <a:t>zowel a als </a:t>
            </a:r>
            <a:r>
              <a:rPr lang="nl-NL" sz="2000" dirty="0" err="1" smtClean="0">
                <a:solidFill>
                  <a:srgbClr val="000000"/>
                </a:solidFill>
              </a:rPr>
              <a:t>b</a:t>
            </a:r>
            <a:r>
              <a:rPr lang="nl-NL" sz="2000" dirty="0" smtClean="0">
                <a:solidFill>
                  <a:srgbClr val="000000"/>
                </a:solidFill>
              </a:rPr>
              <a:t>.</a:t>
            </a:r>
          </a:p>
          <a:p>
            <a:pPr marL="457200" indent="-457200" algn="l"/>
            <a:endParaRPr lang="nl-NL" sz="2000" dirty="0" smtClean="0">
              <a:solidFill>
                <a:srgbClr val="000000"/>
              </a:solidFill>
            </a:endParaRPr>
          </a:p>
        </p:txBody>
      </p:sp>
      <p:sp>
        <p:nvSpPr>
          <p:cNvPr id="20483" name="Rectangle 3"/>
          <p:cNvSpPr>
            <a:spLocks noChangeArrowheads="1"/>
          </p:cNvSpPr>
          <p:nvPr/>
        </p:nvSpPr>
        <p:spPr bwMode="auto">
          <a:xfrm>
            <a:off x="568325" y="71438"/>
            <a:ext cx="8029575" cy="609600"/>
          </a:xfrm>
          <a:prstGeom prst="rect">
            <a:avLst/>
          </a:prstGeom>
          <a:noFill/>
          <a:ln w="9525">
            <a:noFill/>
            <a:miter lim="800000"/>
            <a:headEnd/>
            <a:tailEnd/>
          </a:ln>
        </p:spPr>
        <p:txBody>
          <a:bodyPr anchor="ctr">
            <a:prstTxWarp prst="textNoShape">
              <a:avLst/>
            </a:prstTxWarp>
          </a:bodyPr>
          <a:lstStyle/>
          <a:p>
            <a:pPr algn="l"/>
            <a:r>
              <a:rPr lang="nl-NL" sz="2500" dirty="0">
                <a:solidFill>
                  <a:srgbClr val="000000"/>
                </a:solidFill>
              </a:rPr>
              <a:t>Quiz</a:t>
            </a:r>
          </a:p>
        </p:txBody>
      </p:sp>
      <p:sp>
        <p:nvSpPr>
          <p:cNvPr id="20484" name="Line 4"/>
          <p:cNvSpPr>
            <a:spLocks noChangeShapeType="1"/>
          </p:cNvSpPr>
          <p:nvPr/>
        </p:nvSpPr>
        <p:spPr bwMode="auto">
          <a:xfrm>
            <a:off x="576263" y="609600"/>
            <a:ext cx="7945437" cy="0"/>
          </a:xfrm>
          <a:prstGeom prst="line">
            <a:avLst/>
          </a:prstGeom>
          <a:noFill/>
          <a:ln w="25400">
            <a:solidFill>
              <a:schemeClr val="accent2"/>
            </a:solidFill>
            <a:round/>
            <a:headEnd/>
            <a:tailEnd/>
          </a:ln>
        </p:spPr>
        <p:txBody>
          <a:bodyPr wrap="none" anchor="ctr">
            <a:prstTxWarp prst="textNoShape">
              <a:avLst/>
            </a:prstTxWarp>
          </a:bodyPr>
          <a:lstStyle/>
          <a:p>
            <a:endParaRPr lang="en-US">
              <a:solidFill>
                <a:srgbClr val="000000"/>
              </a:solidFill>
            </a:endParaRPr>
          </a:p>
        </p:txBody>
      </p:sp>
      <p:sp>
        <p:nvSpPr>
          <p:cNvPr id="18443" name="Rectangle 10"/>
          <p:cNvSpPr>
            <a:spLocks noChangeArrowheads="1"/>
          </p:cNvSpPr>
          <p:nvPr/>
        </p:nvSpPr>
        <p:spPr bwMode="auto">
          <a:xfrm>
            <a:off x="152400" y="3254375"/>
            <a:ext cx="8747125" cy="479425"/>
          </a:xfrm>
          <a:prstGeom prst="rect">
            <a:avLst/>
          </a:prstGeom>
          <a:noFill/>
          <a:ln w="38100">
            <a:solidFill>
              <a:srgbClr val="00FF00"/>
            </a:solidFill>
            <a:miter lim="800000"/>
            <a:headEnd/>
            <a:tailEnd/>
          </a:ln>
        </p:spPr>
        <p:txBody>
          <a:bodyPr wrap="none" anchor="ctr">
            <a:prstTxWarp prst="textNoShape">
              <a:avLst/>
            </a:prstTxWarp>
          </a:bodyPr>
          <a:lstStyle/>
          <a:p>
            <a:endParaRPr lang="nl-NL">
              <a:solidFill>
                <a:srgbClr val="000000"/>
              </a:solidFill>
            </a:endParaRPr>
          </a:p>
        </p:txBody>
      </p:sp>
      <p:sp>
        <p:nvSpPr>
          <p:cNvPr id="6" name="Rectangle 5"/>
          <p:cNvSpPr/>
          <p:nvPr/>
        </p:nvSpPr>
        <p:spPr>
          <a:xfrm>
            <a:off x="680421" y="5791200"/>
            <a:ext cx="8543500" cy="707886"/>
          </a:xfrm>
          <a:prstGeom prst="rect">
            <a:avLst/>
          </a:prstGeom>
        </p:spPr>
        <p:txBody>
          <a:bodyPr wrap="none">
            <a:spAutoFit/>
          </a:bodyPr>
          <a:lstStyle/>
          <a:p>
            <a:pPr algn="l"/>
            <a:r>
              <a:rPr lang="nl-NL" sz="2000" dirty="0" smtClean="0">
                <a:solidFill>
                  <a:srgbClr val="000000"/>
                </a:solidFill>
              </a:rPr>
              <a:t>kenmerken golf: 	frequentie / golflengte, amplitude / intensiteit</a:t>
            </a:r>
          </a:p>
          <a:p>
            <a:pPr algn="l"/>
            <a:r>
              <a:rPr lang="nl-NL" sz="2000" dirty="0" smtClean="0">
                <a:solidFill>
                  <a:srgbClr val="000000"/>
                </a:solidFill>
              </a:rPr>
              <a:t>            			energiedichtheid; impuls ligt minder voor de hand </a:t>
            </a:r>
            <a:endParaRPr lang="en-US" sz="2000" dirty="0">
              <a:solidFill>
                <a:srgbClr val="000000"/>
              </a:solidFill>
            </a:endParaRPr>
          </a:p>
        </p:txBody>
      </p:sp>
    </p:spTree>
    <p:extLst>
      <p:ext uri="{BB962C8B-B14F-4D97-AF65-F5344CB8AC3E}">
        <p14:creationId xmlns:p14="http://schemas.microsoft.com/office/powerpoint/2010/main" val="2099020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3" grpId="0" animBg="1"/>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a:spLocks noGrp="1"/>
          </p:cNvSpPr>
          <p:nvPr>
            <p:ph type="dt" sz="half" idx="10"/>
          </p:nvPr>
        </p:nvSpPr>
        <p:spPr>
          <a:xfrm>
            <a:off x="-5680" y="6858000"/>
            <a:ext cx="3859213" cy="196850"/>
          </a:xfrm>
        </p:spPr>
        <p:txBody>
          <a:bodyPr/>
          <a:lstStyle/>
          <a:p>
            <a:r>
              <a:rPr lang="en-US" dirty="0">
                <a:solidFill>
                  <a:srgbClr val="000000"/>
                </a:solidFill>
              </a:rPr>
              <a:t>Copyright © 2009 Pearson Education, Inc.</a:t>
            </a:r>
          </a:p>
        </p:txBody>
      </p:sp>
      <p:sp>
        <p:nvSpPr>
          <p:cNvPr id="25603" name="Text Box 3"/>
          <p:cNvSpPr txBox="1">
            <a:spLocks noChangeArrowheads="1"/>
          </p:cNvSpPr>
          <p:nvPr/>
        </p:nvSpPr>
        <p:spPr bwMode="auto">
          <a:xfrm>
            <a:off x="304800" y="1600200"/>
            <a:ext cx="4267200" cy="224676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l" eaLnBrk="1" hangingPunct="1">
              <a:spcBef>
                <a:spcPct val="50000"/>
              </a:spcBef>
            </a:pPr>
            <a:r>
              <a:rPr lang="en-US" sz="2000" b="1">
                <a:solidFill>
                  <a:srgbClr val="333399"/>
                </a:solidFill>
              </a:rPr>
              <a:t>The photoelectric effect: if light strikes a metal, electrons are emitted. The effect does not occur if the frequency of the light is too low; the kinetic energy of the electrons increases with frequency.</a:t>
            </a:r>
          </a:p>
        </p:txBody>
      </p:sp>
      <p:sp>
        <p:nvSpPr>
          <p:cNvPr id="25605" name="Rectangle 5"/>
          <p:cNvSpPr>
            <a:spLocks noGrp="1" noChangeArrowheads="1"/>
          </p:cNvSpPr>
          <p:nvPr>
            <p:ph type="title"/>
          </p:nvPr>
        </p:nvSpPr>
        <p:spPr>
          <a:xfrm>
            <a:off x="457200" y="0"/>
            <a:ext cx="8229600" cy="1219200"/>
          </a:xfrm>
        </p:spPr>
        <p:txBody>
          <a:bodyPr/>
          <a:lstStyle/>
          <a:p>
            <a:r>
              <a:rPr lang="en-US" sz="2400" dirty="0"/>
              <a:t>37-2 Photon Theory of Light and the </a:t>
            </a:r>
            <a:r>
              <a:rPr lang="en-US" sz="2400" dirty="0" smtClean="0"/>
              <a:t>		Photoelectric </a:t>
            </a:r>
            <a:r>
              <a:rPr lang="en-US" sz="2400" dirty="0"/>
              <a:t>Effect</a:t>
            </a:r>
          </a:p>
        </p:txBody>
      </p:sp>
      <p:pic>
        <p:nvPicPr>
          <p:cNvPr id="25607" name="Picture 7" descr="Figure_37_04"/>
          <p:cNvPicPr>
            <a:picLocks noChangeAspect="1" noChangeArrowheads="1"/>
          </p:cNvPicPr>
          <p:nvPr/>
        </p:nvPicPr>
        <p:blipFill>
          <a:blip r:embed="rId3">
            <a:extLst>
              <a:ext uri="{28A0092B-C50C-407E-A947-70E740481C1C}">
                <a14:useLocalDpi xmlns:a14="http://schemas.microsoft.com/office/drawing/2010/main" val="0"/>
              </a:ext>
            </a:extLst>
          </a:blip>
          <a:srcRect b="2618"/>
          <a:stretch>
            <a:fillRect/>
          </a:stretch>
        </p:blipFill>
        <p:spPr bwMode="auto">
          <a:xfrm>
            <a:off x="4800600" y="1295400"/>
            <a:ext cx="3406775" cy="519430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Rectangle 5"/>
          <p:cNvSpPr/>
          <p:nvPr/>
        </p:nvSpPr>
        <p:spPr>
          <a:xfrm>
            <a:off x="5291295" y="5029200"/>
            <a:ext cx="2394055" cy="400110"/>
          </a:xfrm>
          <a:prstGeom prst="rect">
            <a:avLst/>
          </a:prstGeom>
          <a:solidFill>
            <a:schemeClr val="bg1"/>
          </a:solidFill>
        </p:spPr>
        <p:txBody>
          <a:bodyPr wrap="none">
            <a:spAutoFit/>
          </a:bodyPr>
          <a:lstStyle/>
          <a:p>
            <a:r>
              <a:rPr lang="en-US" sz="2000" dirty="0" smtClean="0"/>
              <a:t>Photo-emissive cell</a:t>
            </a:r>
            <a:endParaRPr lang="en-US" sz="2000" dirty="0"/>
          </a:p>
        </p:txBody>
      </p:sp>
      <p:pic>
        <p:nvPicPr>
          <p:cNvPr id="7" name="Picture 6"/>
          <p:cNvPicPr>
            <a:picLocks noChangeAspect="1"/>
          </p:cNvPicPr>
          <p:nvPr/>
        </p:nvPicPr>
        <p:blipFill>
          <a:blip r:embed="rId4"/>
          <a:stretch>
            <a:fillRect/>
          </a:stretch>
        </p:blipFill>
        <p:spPr>
          <a:xfrm>
            <a:off x="9372600" y="2057400"/>
            <a:ext cx="5023978" cy="1816100"/>
          </a:xfrm>
          <a:prstGeom prst="rect">
            <a:avLst/>
          </a:prstGeom>
        </p:spPr>
      </p:pic>
      <p:sp>
        <p:nvSpPr>
          <p:cNvPr id="8" name="Rectangle 7"/>
          <p:cNvSpPr/>
          <p:nvPr/>
        </p:nvSpPr>
        <p:spPr>
          <a:xfrm>
            <a:off x="9601200" y="4041845"/>
            <a:ext cx="4572000" cy="3293209"/>
          </a:xfrm>
          <a:prstGeom prst="rect">
            <a:avLst/>
          </a:prstGeom>
        </p:spPr>
        <p:txBody>
          <a:bodyPr>
            <a:spAutoFit/>
          </a:bodyPr>
          <a:lstStyle/>
          <a:p>
            <a:r>
              <a:rPr lang="en-US" sz="1600" dirty="0" smtClean="0"/>
              <a:t>Figure 1. Schematic diagrams of: (a) a phototube and (</a:t>
            </a:r>
            <a:r>
              <a:rPr lang="en-US" sz="1600" dirty="0" err="1" smtClean="0"/>
              <a:t>b</a:t>
            </a:r>
            <a:r>
              <a:rPr lang="en-US" sz="1600" dirty="0" smtClean="0"/>
              <a:t>) a photocell; (C) photocathode, (A) anode, (F) luminous flux, (</a:t>
            </a:r>
            <a:r>
              <a:rPr lang="en-US" sz="1600" dirty="0" err="1" smtClean="0"/>
              <a:t>n</a:t>
            </a:r>
            <a:r>
              <a:rPr lang="en-US" sz="1600" dirty="0" smtClean="0"/>
              <a:t>) semiconductor donor region, (</a:t>
            </a:r>
            <a:r>
              <a:rPr lang="en-US" sz="1600" dirty="0" err="1" smtClean="0"/>
              <a:t>p</a:t>
            </a:r>
            <a:r>
              <a:rPr lang="en-US" sz="1600" dirty="0" smtClean="0"/>
              <a:t>) semiconductor acceptor region, (E) DC source, (R1) load resistance. The broken line denotes the </a:t>
            </a:r>
            <a:r>
              <a:rPr lang="en-US" sz="1600" dirty="0" err="1" smtClean="0"/>
              <a:t>p-n</a:t>
            </a:r>
            <a:r>
              <a:rPr lang="en-US" sz="1600" dirty="0" smtClean="0"/>
              <a:t> junction. The DC source generates an electric field, which accelerates the photo-electrons, in the space between the photocathode and the anode.</a:t>
            </a:r>
          </a:p>
          <a:p>
            <a:r>
              <a:rPr lang="en-US" sz="1600" dirty="0" smtClean="0">
                <a:hlinkClick r:id="rId5"/>
              </a:rPr>
              <a:t>http://encyclopedia2.thefreedictionary.com/Photoelectric+Device</a:t>
            </a:r>
            <a:endParaRPr lang="en-US" sz="1600" dirty="0" smtClean="0"/>
          </a:p>
          <a:p>
            <a:endParaRPr lang="en-US" sz="1600" dirty="0" smtClean="0"/>
          </a:p>
          <a:p>
            <a:endParaRPr lang="en-US" sz="1600" dirty="0"/>
          </a:p>
        </p:txBody>
      </p:sp>
    </p:spTree>
    <p:extLst>
      <p:ext uri="{BB962C8B-B14F-4D97-AF65-F5344CB8AC3E}">
        <p14:creationId xmlns:p14="http://schemas.microsoft.com/office/powerpoint/2010/main" val="17302244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9" name="Picture 7" descr="Figure_37_07"/>
          <p:cNvPicPr>
            <a:picLocks noChangeAspect="1" noChangeArrowheads="1"/>
          </p:cNvPicPr>
          <p:nvPr/>
        </p:nvPicPr>
        <p:blipFill>
          <a:blip r:embed="rId3">
            <a:extLst>
              <a:ext uri="{28A0092B-C50C-407E-A947-70E740481C1C}">
                <a14:useLocalDpi xmlns:a14="http://schemas.microsoft.com/office/drawing/2010/main" val="0"/>
              </a:ext>
            </a:extLst>
          </a:blip>
          <a:srcRect b="2293"/>
          <a:stretch>
            <a:fillRect/>
          </a:stretch>
        </p:blipFill>
        <p:spPr bwMode="auto">
          <a:xfrm>
            <a:off x="457200" y="3735716"/>
            <a:ext cx="3124200" cy="2770517"/>
          </a:xfrm>
          <a:prstGeom prst="rect">
            <a:avLst/>
          </a:prstGeom>
          <a:noFill/>
          <a:extLst>
            <a:ext uri="{909E8E84-426E-40dd-AFC4-6F175D3DCCD1}">
              <a14:hiddenFill xmlns:a14="http://schemas.microsoft.com/office/drawing/2010/main" xmlns="">
                <a:solidFill>
                  <a:srgbClr val="FFFFFF"/>
                </a:solidFill>
              </a14:hiddenFill>
            </a:ext>
          </a:extLst>
        </p:spPr>
      </p:pic>
      <p:sp>
        <p:nvSpPr>
          <p:cNvPr id="18435" name="Text Box 3"/>
          <p:cNvSpPr txBox="1">
            <a:spLocks noChangeArrowheads="1"/>
          </p:cNvSpPr>
          <p:nvPr/>
        </p:nvSpPr>
        <p:spPr bwMode="auto">
          <a:xfrm>
            <a:off x="457200" y="1066800"/>
            <a:ext cx="2743200" cy="19389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l" eaLnBrk="1" hangingPunct="1">
              <a:spcBef>
                <a:spcPct val="50000"/>
              </a:spcBef>
            </a:pPr>
            <a:r>
              <a:rPr lang="en-US" sz="2000" b="1" dirty="0">
                <a:solidFill>
                  <a:srgbClr val="333399"/>
                </a:solidFill>
              </a:rPr>
              <a:t>This is another effect that is correctly predicted by the photon model and not by the wave model.</a:t>
            </a:r>
          </a:p>
        </p:txBody>
      </p:sp>
      <p:sp>
        <p:nvSpPr>
          <p:cNvPr id="18437" name="Rectangle 5"/>
          <p:cNvSpPr>
            <a:spLocks noGrp="1" noChangeArrowheads="1"/>
          </p:cNvSpPr>
          <p:nvPr>
            <p:ph type="title"/>
          </p:nvPr>
        </p:nvSpPr>
        <p:spPr/>
        <p:txBody>
          <a:bodyPr/>
          <a:lstStyle/>
          <a:p>
            <a:r>
              <a:rPr lang="en-US" sz="2400" dirty="0"/>
              <a:t>37-4 </a:t>
            </a:r>
            <a:r>
              <a:rPr lang="en-US" sz="2400" dirty="0" smtClean="0"/>
              <a:t>Compton Scattering</a:t>
            </a:r>
            <a:endParaRPr lang="en-US" sz="2400" dirty="0"/>
          </a:p>
        </p:txBody>
      </p:sp>
      <p:pic>
        <p:nvPicPr>
          <p:cNvPr id="8" name="Picture 7"/>
          <p:cNvPicPr>
            <a:picLocks noChangeAspect="1"/>
          </p:cNvPicPr>
          <p:nvPr/>
        </p:nvPicPr>
        <p:blipFill>
          <a:blip r:embed="rId4"/>
          <a:stretch>
            <a:fillRect/>
          </a:stretch>
        </p:blipFill>
        <p:spPr>
          <a:xfrm>
            <a:off x="4800600" y="762000"/>
            <a:ext cx="4610100" cy="6014135"/>
          </a:xfrm>
          <a:prstGeom prst="rect">
            <a:avLst/>
          </a:prstGeom>
        </p:spPr>
      </p:pic>
      <p:sp>
        <p:nvSpPr>
          <p:cNvPr id="7" name="Rectangle 6"/>
          <p:cNvSpPr/>
          <p:nvPr/>
        </p:nvSpPr>
        <p:spPr>
          <a:xfrm>
            <a:off x="3828447" y="6120824"/>
            <a:ext cx="2419953" cy="584776"/>
          </a:xfrm>
          <a:prstGeom prst="rect">
            <a:avLst/>
          </a:prstGeom>
        </p:spPr>
        <p:txBody>
          <a:bodyPr wrap="none">
            <a:spAutoFit/>
          </a:bodyPr>
          <a:lstStyle/>
          <a:p>
            <a:r>
              <a:rPr lang="en-US" sz="1600" dirty="0" err="1" smtClean="0">
                <a:solidFill>
                  <a:srgbClr val="660066"/>
                </a:solidFill>
              </a:rPr>
              <a:t>gebruikt</a:t>
            </a:r>
            <a:r>
              <a:rPr lang="en-US" sz="1600" dirty="0" smtClean="0">
                <a:solidFill>
                  <a:srgbClr val="660066"/>
                </a:solidFill>
              </a:rPr>
              <a:t> </a:t>
            </a:r>
            <a:r>
              <a:rPr lang="en-US" sz="1600" dirty="0" err="1" smtClean="0">
                <a:solidFill>
                  <a:srgbClr val="660066"/>
                </a:solidFill>
              </a:rPr>
              <a:t>om</a:t>
            </a:r>
            <a:r>
              <a:rPr lang="en-US" sz="1600" dirty="0" smtClean="0">
                <a:solidFill>
                  <a:srgbClr val="660066"/>
                </a:solidFill>
              </a:rPr>
              <a:t> </a:t>
            </a:r>
            <a:r>
              <a:rPr lang="en-US" sz="1600" dirty="0" err="1" smtClean="0">
                <a:solidFill>
                  <a:srgbClr val="660066"/>
                </a:solidFill>
              </a:rPr>
              <a:t>temperatuur</a:t>
            </a:r>
            <a:r>
              <a:rPr lang="en-US" sz="1600" dirty="0" smtClean="0">
                <a:solidFill>
                  <a:srgbClr val="660066"/>
                </a:solidFill>
              </a:rPr>
              <a:t> </a:t>
            </a:r>
          </a:p>
          <a:p>
            <a:r>
              <a:rPr lang="en-US" sz="1600" dirty="0" smtClean="0">
                <a:solidFill>
                  <a:srgbClr val="660066"/>
                </a:solidFill>
              </a:rPr>
              <a:t>van plasma </a:t>
            </a:r>
            <a:r>
              <a:rPr lang="en-US" sz="1600" dirty="0" err="1" smtClean="0">
                <a:solidFill>
                  <a:srgbClr val="660066"/>
                </a:solidFill>
              </a:rPr>
              <a:t>te</a:t>
            </a:r>
            <a:r>
              <a:rPr lang="en-US" sz="1600" dirty="0" smtClean="0">
                <a:solidFill>
                  <a:srgbClr val="660066"/>
                </a:solidFill>
              </a:rPr>
              <a:t> </a:t>
            </a:r>
            <a:r>
              <a:rPr lang="en-US" sz="1600" dirty="0" err="1" smtClean="0">
                <a:solidFill>
                  <a:srgbClr val="660066"/>
                </a:solidFill>
              </a:rPr>
              <a:t>meten</a:t>
            </a:r>
            <a:endParaRPr lang="en-US" sz="1600" dirty="0">
              <a:solidFill>
                <a:srgbClr val="660066"/>
              </a:solidFill>
            </a:endParaRPr>
          </a:p>
        </p:txBody>
      </p:sp>
      <p:pic>
        <p:nvPicPr>
          <p:cNvPr id="13" name="Picture 12"/>
          <p:cNvPicPr>
            <a:picLocks noChangeAspect="1"/>
          </p:cNvPicPr>
          <p:nvPr/>
        </p:nvPicPr>
        <p:blipFill>
          <a:blip r:embed="rId5"/>
          <a:stretch>
            <a:fillRect/>
          </a:stretch>
        </p:blipFill>
        <p:spPr>
          <a:xfrm>
            <a:off x="7848600" y="914400"/>
            <a:ext cx="723900" cy="520700"/>
          </a:xfrm>
          <a:prstGeom prst="rect">
            <a:avLst/>
          </a:prstGeom>
        </p:spPr>
      </p:pic>
      <p:sp>
        <p:nvSpPr>
          <p:cNvPr id="14" name="Rectangle 13"/>
          <p:cNvSpPr/>
          <p:nvPr/>
        </p:nvSpPr>
        <p:spPr>
          <a:xfrm>
            <a:off x="7315200" y="457200"/>
            <a:ext cx="1640468" cy="400110"/>
          </a:xfrm>
          <a:prstGeom prst="rect">
            <a:avLst/>
          </a:prstGeom>
        </p:spPr>
        <p:txBody>
          <a:bodyPr wrap="none">
            <a:spAutoFit/>
          </a:bodyPr>
          <a:lstStyle/>
          <a:p>
            <a:r>
              <a:rPr lang="en-US" sz="2000" dirty="0" smtClean="0">
                <a:latin typeface="Times New Roman"/>
                <a:cs typeface="Times New Roman"/>
              </a:rPr>
              <a:t> E = </a:t>
            </a:r>
            <a:r>
              <a:rPr lang="en-US" sz="2000" dirty="0" err="1" smtClean="0">
                <a:latin typeface="Times New Roman"/>
                <a:cs typeface="Times New Roman"/>
              </a:rPr>
              <a:t>hc/</a:t>
            </a:r>
            <a:r>
              <a:rPr lang="en-US" sz="1800" dirty="0" err="1" smtClean="0">
                <a:latin typeface="Symbol" charset="2"/>
                <a:cs typeface="Symbol" charset="2"/>
              </a:rPr>
              <a:t>l</a:t>
            </a:r>
            <a:r>
              <a:rPr lang="en-US" sz="2000" dirty="0" smtClean="0"/>
              <a:t> </a:t>
            </a:r>
            <a:r>
              <a:rPr lang="en-US" sz="2000" dirty="0" smtClean="0">
                <a:latin typeface="Times New Roman"/>
                <a:cs typeface="Times New Roman"/>
              </a:rPr>
              <a:t>= pc</a:t>
            </a:r>
            <a:endParaRPr lang="en-US" sz="2000" dirty="0">
              <a:latin typeface="Times New Roman"/>
              <a:cs typeface="Times New Roman"/>
            </a:endParaRPr>
          </a:p>
        </p:txBody>
      </p:sp>
    </p:spTree>
    <p:extLst>
      <p:ext uri="{BB962C8B-B14F-4D97-AF65-F5344CB8AC3E}">
        <p14:creationId xmlns:p14="http://schemas.microsoft.com/office/powerpoint/2010/main" val="373765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100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1" nodeType="click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286000" y="6595646"/>
            <a:ext cx="4572000" cy="461665"/>
          </a:xfrm>
          <a:prstGeom prst="rect">
            <a:avLst/>
          </a:prstGeom>
        </p:spPr>
        <p:txBody>
          <a:bodyPr>
            <a:spAutoFit/>
          </a:bodyPr>
          <a:lstStyle/>
          <a:p>
            <a:r>
              <a:rPr lang="en-US" sz="800" b="1" dirty="0" smtClean="0">
                <a:solidFill>
                  <a:srgbClr val="000000"/>
                </a:solidFill>
                <a:hlinkClick r:id="rId3"/>
              </a:rPr>
              <a:t>http://www.hqrd.hitachi.co.jp/em/emgif/fig2.gif</a:t>
            </a:r>
            <a:endParaRPr lang="en-US" sz="800" b="1" dirty="0" smtClean="0">
              <a:solidFill>
                <a:srgbClr val="000000"/>
              </a:solidFill>
            </a:endParaRPr>
          </a:p>
          <a:p>
            <a:endParaRPr lang="en-US" sz="800" dirty="0" smtClean="0">
              <a:solidFill>
                <a:srgbClr val="000000"/>
              </a:solidFill>
            </a:endParaRPr>
          </a:p>
          <a:p>
            <a:endParaRPr lang="en-US" sz="800" dirty="0">
              <a:solidFill>
                <a:srgbClr val="000000"/>
              </a:solidFill>
            </a:endParaRPr>
          </a:p>
        </p:txBody>
      </p:sp>
      <p:pic>
        <p:nvPicPr>
          <p:cNvPr id="12" name="Picture 11"/>
          <p:cNvPicPr>
            <a:picLocks noChangeAspect="1"/>
          </p:cNvPicPr>
          <p:nvPr/>
        </p:nvPicPr>
        <p:blipFill>
          <a:blip r:embed="rId4"/>
          <a:stretch>
            <a:fillRect/>
          </a:stretch>
        </p:blipFill>
        <p:spPr>
          <a:xfrm>
            <a:off x="1270000" y="1003300"/>
            <a:ext cx="6604000" cy="4851400"/>
          </a:xfrm>
          <a:prstGeom prst="rect">
            <a:avLst/>
          </a:prstGeom>
        </p:spPr>
      </p:pic>
      <p:sp>
        <p:nvSpPr>
          <p:cNvPr id="4" name="Line 4"/>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xmlns="">
                <a:noFill/>
              </a14:hiddenFill>
            </a:ext>
          </a:extLst>
        </p:spPr>
        <p:txBody>
          <a:bodyPr wrap="none" anchor="ctr"/>
          <a:lstStyle/>
          <a:p>
            <a:endParaRPr lang="en-GB">
              <a:solidFill>
                <a:srgbClr val="000000"/>
              </a:solidFill>
            </a:endParaRPr>
          </a:p>
        </p:txBody>
      </p:sp>
      <p:sp>
        <p:nvSpPr>
          <p:cNvPr id="5" name="Rectangle 6"/>
          <p:cNvSpPr>
            <a:spLocks noChangeArrowheads="1"/>
          </p:cNvSpPr>
          <p:nvPr/>
        </p:nvSpPr>
        <p:spPr bwMode="auto">
          <a:xfrm>
            <a:off x="539750" y="98425"/>
            <a:ext cx="8029575"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l"/>
            <a:r>
              <a:rPr lang="nl-NL" dirty="0" smtClean="0">
                <a:solidFill>
                  <a:srgbClr val="000000"/>
                </a:solidFill>
              </a:rPr>
              <a:t>Interferentiepatroon:  </a:t>
            </a:r>
            <a:r>
              <a:rPr lang="nl-NL" b="1" i="1" dirty="0" err="1" smtClean="0">
                <a:solidFill>
                  <a:srgbClr val="000000"/>
                </a:solidFill>
              </a:rPr>
              <a:t>e</a:t>
            </a:r>
            <a:r>
              <a:rPr lang="nl-NL" b="1" i="1" baseline="30000" dirty="0" smtClean="0">
                <a:solidFill>
                  <a:srgbClr val="000000"/>
                </a:solidFill>
              </a:rPr>
              <a:t>- </a:t>
            </a:r>
            <a:r>
              <a:rPr lang="nl-NL" dirty="0" smtClean="0">
                <a:solidFill>
                  <a:srgbClr val="000000"/>
                </a:solidFill>
              </a:rPr>
              <a:t> één voor één door dubbele spleet</a:t>
            </a:r>
            <a:endParaRPr lang="nl-NL" dirty="0">
              <a:solidFill>
                <a:srgbClr val="000000"/>
              </a:solidFill>
            </a:endParaRPr>
          </a:p>
        </p:txBody>
      </p:sp>
    </p:spTree>
    <p:extLst>
      <p:ext uri="{BB962C8B-B14F-4D97-AF65-F5344CB8AC3E}">
        <p14:creationId xmlns:p14="http://schemas.microsoft.com/office/powerpoint/2010/main" val="23139404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286000" y="6477000"/>
            <a:ext cx="4572000" cy="461665"/>
          </a:xfrm>
          <a:prstGeom prst="rect">
            <a:avLst/>
          </a:prstGeom>
        </p:spPr>
        <p:txBody>
          <a:bodyPr>
            <a:spAutoFit/>
          </a:bodyPr>
          <a:lstStyle/>
          <a:p>
            <a:r>
              <a:rPr lang="en-US" sz="800" b="1" dirty="0" smtClean="0">
                <a:solidFill>
                  <a:srgbClr val="000000"/>
                </a:solidFill>
                <a:hlinkClick r:id="rId3"/>
              </a:rPr>
              <a:t>http://www.mtbaker.wednet.edu/mbhs/science/physics/Quantum%20Physics/XRay%20and%20Electron%20Interference%20Patterns.htm</a:t>
            </a:r>
            <a:endParaRPr lang="en-US" sz="800" b="1" dirty="0" smtClean="0">
              <a:solidFill>
                <a:srgbClr val="000000"/>
              </a:solidFill>
            </a:endParaRPr>
          </a:p>
          <a:p>
            <a:endParaRPr lang="en-US" sz="800" dirty="0">
              <a:solidFill>
                <a:srgbClr val="000000"/>
              </a:solidFill>
            </a:endParaRPr>
          </a:p>
        </p:txBody>
      </p:sp>
      <p:sp>
        <p:nvSpPr>
          <p:cNvPr id="5" name="Line 4"/>
          <p:cNvSpPr>
            <a:spLocks noChangeShapeType="1"/>
          </p:cNvSpPr>
          <p:nvPr/>
        </p:nvSpPr>
        <p:spPr bwMode="auto">
          <a:xfrm>
            <a:off x="576263" y="609600"/>
            <a:ext cx="7945437" cy="0"/>
          </a:xfrm>
          <a:prstGeom prst="line">
            <a:avLst/>
          </a:prstGeom>
          <a:noFill/>
          <a:ln w="25400">
            <a:solidFill>
              <a:schemeClr val="accent2"/>
            </a:solidFill>
            <a:round/>
            <a:headEnd/>
            <a:tailEnd/>
          </a:ln>
          <a:extLst>
            <a:ext uri="{909E8E84-426E-40dd-AFC4-6F175D3DCCD1}">
              <a14:hiddenFill xmlns:a14="http://schemas.microsoft.com/office/drawing/2010/main" xmlns="">
                <a:noFill/>
              </a14:hiddenFill>
            </a:ext>
          </a:extLst>
        </p:spPr>
        <p:txBody>
          <a:bodyPr wrap="none" anchor="ctr"/>
          <a:lstStyle/>
          <a:p>
            <a:endParaRPr lang="en-GB">
              <a:solidFill>
                <a:srgbClr val="000000"/>
              </a:solidFill>
            </a:endParaRPr>
          </a:p>
        </p:txBody>
      </p:sp>
      <p:sp>
        <p:nvSpPr>
          <p:cNvPr id="6" name="Rectangle 6"/>
          <p:cNvSpPr>
            <a:spLocks noChangeArrowheads="1"/>
          </p:cNvSpPr>
          <p:nvPr/>
        </p:nvSpPr>
        <p:spPr bwMode="auto">
          <a:xfrm>
            <a:off x="539750" y="98425"/>
            <a:ext cx="8029575"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l"/>
            <a:r>
              <a:rPr lang="nl-NL" dirty="0" smtClean="0">
                <a:solidFill>
                  <a:srgbClr val="000000"/>
                </a:solidFill>
              </a:rPr>
              <a:t>Diffractiepatronen van verschillende golven</a:t>
            </a:r>
            <a:endParaRPr lang="nl-NL" dirty="0">
              <a:solidFill>
                <a:srgbClr val="000000"/>
              </a:solidFill>
            </a:endParaRPr>
          </a:p>
        </p:txBody>
      </p:sp>
      <p:pic>
        <p:nvPicPr>
          <p:cNvPr id="7" name="Picture 6"/>
          <p:cNvPicPr>
            <a:picLocks noChangeAspect="1"/>
          </p:cNvPicPr>
          <p:nvPr/>
        </p:nvPicPr>
        <p:blipFill>
          <a:blip r:embed="rId4"/>
          <a:stretch>
            <a:fillRect/>
          </a:stretch>
        </p:blipFill>
        <p:spPr>
          <a:xfrm>
            <a:off x="1549400" y="1587500"/>
            <a:ext cx="6045200" cy="3683000"/>
          </a:xfrm>
          <a:prstGeom prst="rect">
            <a:avLst/>
          </a:prstGeom>
        </p:spPr>
      </p:pic>
      <p:grpSp>
        <p:nvGrpSpPr>
          <p:cNvPr id="8" name="Group 13"/>
          <p:cNvGrpSpPr>
            <a:grpSpLocks/>
          </p:cNvGrpSpPr>
          <p:nvPr/>
        </p:nvGrpSpPr>
        <p:grpSpPr bwMode="auto">
          <a:xfrm>
            <a:off x="4114800" y="5334000"/>
            <a:ext cx="1090612" cy="1027700"/>
            <a:chOff x="2241" y="2039"/>
            <a:chExt cx="937" cy="836"/>
          </a:xfrm>
        </p:grpSpPr>
        <p:pic>
          <p:nvPicPr>
            <p:cNvPr id="9" name="Picture 9" descr="o"/>
            <p:cNvPicPr>
              <a:picLocks noChangeAspect="1" noChangeArrowheads="1"/>
            </p:cNvPicPr>
            <p:nvPr/>
          </p:nvPicPr>
          <p:blipFill>
            <a:blip r:embed="rId5">
              <a:extLst>
                <a:ext uri="{28A0092B-C50C-407E-A947-70E740481C1C}">
                  <a14:useLocalDpi xmlns:a14="http://schemas.microsoft.com/office/drawing/2010/main" val="0"/>
                </a:ext>
              </a:extLst>
            </a:blip>
            <a:srcRect r="86630"/>
            <a:stretch>
              <a:fillRect/>
            </a:stretch>
          </p:blipFill>
          <p:spPr bwMode="auto">
            <a:xfrm>
              <a:off x="2241" y="2039"/>
              <a:ext cx="837" cy="749"/>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Text Box 10"/>
            <p:cNvSpPr txBox="1">
              <a:spLocks noChangeArrowheads="1"/>
            </p:cNvSpPr>
            <p:nvPr/>
          </p:nvSpPr>
          <p:spPr bwMode="auto">
            <a:xfrm>
              <a:off x="3009" y="2199"/>
              <a:ext cx="169" cy="6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l" eaLnBrk="1" hangingPunct="1"/>
              <a:r>
                <a:rPr lang="en-US">
                  <a:solidFill>
                    <a:srgbClr val="000000"/>
                  </a:solidFill>
                </a:rPr>
                <a:t>.</a:t>
              </a:r>
              <a:endParaRPr lang="en-US" b="1">
                <a:solidFill>
                  <a:srgbClr val="000000"/>
                </a:solidFill>
              </a:endParaRPr>
            </a:p>
          </p:txBody>
        </p:sp>
      </p:grpSp>
    </p:spTree>
    <p:extLst>
      <p:ext uri="{BB962C8B-B14F-4D97-AF65-F5344CB8AC3E}">
        <p14:creationId xmlns:p14="http://schemas.microsoft.com/office/powerpoint/2010/main" val="1981092720"/>
      </p:ext>
    </p:extLst>
  </p:cSld>
  <p:clrMapOvr>
    <a:masterClrMapping/>
  </p:clrMapOvr>
  <p:timing>
    <p:tnLst>
      <p:par>
        <p:cTn id="1" dur="indefinite" restart="never" nodeType="tmRoot"/>
      </p:par>
    </p:tn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H:\My Documents\Templates\Blank Presentation.pot</Template>
  <TotalTime>0</TotalTime>
  <Words>5131</Words>
  <Application>Microsoft Office PowerPoint</Application>
  <PresentationFormat>Diavoorstelling (4:3)</PresentationFormat>
  <Paragraphs>528</Paragraphs>
  <Slides>54</Slides>
  <Notes>44</Notes>
  <HiddenSlides>0</HiddenSlides>
  <MMClips>0</MMClips>
  <ScaleCrop>false</ScaleCrop>
  <HeadingPairs>
    <vt:vector size="8" baseType="variant">
      <vt:variant>
        <vt:lpstr>Gebruikte lettertypen</vt:lpstr>
      </vt:variant>
      <vt:variant>
        <vt:i4>8</vt:i4>
      </vt:variant>
      <vt:variant>
        <vt:lpstr>Thema</vt:lpstr>
      </vt:variant>
      <vt:variant>
        <vt:i4>7</vt:i4>
      </vt:variant>
      <vt:variant>
        <vt:lpstr>Ingesloten OLE-bronprogramma's</vt:lpstr>
      </vt:variant>
      <vt:variant>
        <vt:i4>1</vt:i4>
      </vt:variant>
      <vt:variant>
        <vt:lpstr>Diatitels</vt:lpstr>
      </vt:variant>
      <vt:variant>
        <vt:i4>54</vt:i4>
      </vt:variant>
    </vt:vector>
  </HeadingPairs>
  <TitlesOfParts>
    <vt:vector size="70" baseType="lpstr">
      <vt:lpstr>ＭＳ Ｐゴシック</vt:lpstr>
      <vt:lpstr>Arial</vt:lpstr>
      <vt:lpstr>Brush Script MT Italic</vt:lpstr>
      <vt:lpstr>Calibri</vt:lpstr>
      <vt:lpstr>Courier</vt:lpstr>
      <vt:lpstr>Symbol</vt:lpstr>
      <vt:lpstr>Times New Roman</vt:lpstr>
      <vt:lpstr>Wingdings</vt:lpstr>
      <vt:lpstr>Blank Presentation</vt:lpstr>
      <vt:lpstr>Default Design</vt:lpstr>
      <vt:lpstr>1_Default Design</vt:lpstr>
      <vt:lpstr>3_Default Design</vt:lpstr>
      <vt:lpstr>1_Blank Presentation</vt:lpstr>
      <vt:lpstr>2_Default Design</vt:lpstr>
      <vt:lpstr>4_Default Design</vt:lpstr>
      <vt:lpstr>Equation</vt:lpstr>
      <vt:lpstr>Vastestoffysica </vt:lpstr>
      <vt:lpstr>PowerPoint-presentatie</vt:lpstr>
      <vt:lpstr>PowerPoint-presentatie</vt:lpstr>
      <vt:lpstr>PowerPoint-presentatie</vt:lpstr>
      <vt:lpstr>37-1 Planck’s Quantum Hypothesis; Blackbody Radiation</vt:lpstr>
      <vt:lpstr>37-2 Photon Theory of Light and the   Photoelectric Effect</vt:lpstr>
      <vt:lpstr>37-4 Compton Scattering</vt:lpstr>
      <vt:lpstr>PowerPoint-presentatie</vt:lpstr>
      <vt:lpstr>PowerPoint-presentatie</vt:lpstr>
      <vt:lpstr>PowerPoint-presentatie</vt:lpstr>
      <vt:lpstr>PowerPoint-presentatie</vt:lpstr>
      <vt:lpstr>PowerPoint-presentatie</vt:lpstr>
      <vt:lpstr>PowerPoint-presentatie</vt:lpstr>
      <vt:lpstr>PowerPoint-presentatie</vt:lpstr>
      <vt:lpstr>37-10 Atomic Spectra: Key to the Structure of the Atom</vt:lpstr>
      <vt:lpstr>37-10 Atomic Spectra: Key to the Structure of the Atom</vt:lpstr>
      <vt:lpstr>37-11 The Bohr Model</vt:lpstr>
      <vt:lpstr>37-12 de Broglie’s Hypothesis Applied to Atoms</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38.8 Particle in an Infinitely Deep Square Well Potential (a Rigid Box)</vt:lpstr>
      <vt:lpstr>PowerPoint-presentatie</vt:lpstr>
      <vt:lpstr>38.9 Finite Potential Well</vt:lpstr>
      <vt:lpstr>PowerPoint-presentatie</vt:lpstr>
      <vt:lpstr>38.10 Tunneling Through a Barrier</vt:lpstr>
      <vt:lpstr>38.10 Tunneling Through a Barrier</vt:lpstr>
      <vt:lpstr>PowerPoint-presentatie</vt:lpstr>
      <vt:lpstr>39.2 Hydrogen Atom: Schrödinger Equation and Quantum Numbers</vt:lpstr>
      <vt:lpstr>39.2 Hydrogen Atom: Schrödinger Equation and Quantum Numbers</vt:lpstr>
      <vt:lpstr>39.3 Hydrogen Atom Wave Functions</vt:lpstr>
      <vt:lpstr>39.3 Hydrogen Atom Wave Functions</vt:lpstr>
      <vt:lpstr>39.3 Hydrogen Atom Wave Functions</vt:lpstr>
      <vt:lpstr>39.3 Hydrogen Atom Wave Functions</vt:lpstr>
      <vt:lpstr>39.3 Hydrogen Atom Wave Functions</vt:lpstr>
      <vt:lpstr>39.3 Hydrogen Atom Wave Functions</vt:lpstr>
      <vt:lpstr>39.3 Hydrogen Atom Wave Functions</vt:lpstr>
      <vt:lpstr>PowerPoint-presentatie</vt:lpstr>
      <vt:lpstr>39.4 Complex Atoms; the Exclusion Principle</vt:lpstr>
      <vt:lpstr>39.5 The Periodic Table of the Elements</vt:lpstr>
      <vt:lpstr>39.2 Hydrogen Atom: Schrödinger Equation and Quantum Numbers</vt:lpstr>
      <vt:lpstr>39.2 Hydrogen Atom: Schrödinger Equation and Quantum Numbers</vt:lpstr>
      <vt:lpstr>PowerPoint-presentatie</vt:lpstr>
      <vt:lpstr>PowerPoint-presentatie</vt:lpstr>
      <vt:lpstr>PowerPoint-presentatie</vt:lpstr>
    </vt:vector>
  </TitlesOfParts>
  <Company>Philips Research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bloms</dc:creator>
  <cp:lastModifiedBy>Blom,Saskia S.M.P.</cp:lastModifiedBy>
  <cp:revision>498</cp:revision>
  <cp:lastPrinted>2012-04-24T10:41:35Z</cp:lastPrinted>
  <dcterms:created xsi:type="dcterms:W3CDTF">2017-04-09T19:32:26Z</dcterms:created>
  <dcterms:modified xsi:type="dcterms:W3CDTF">2022-04-21T12:18:02Z</dcterms:modified>
</cp:coreProperties>
</file>